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56" r:id="rId5"/>
    <p:sldId id="4167" r:id="rId6"/>
    <p:sldId id="4168" r:id="rId7"/>
    <p:sldId id="396" r:id="rId8"/>
    <p:sldId id="2550" r:id="rId9"/>
    <p:sldId id="292" r:id="rId10"/>
    <p:sldId id="4160" r:id="rId11"/>
    <p:sldId id="381" r:id="rId12"/>
    <p:sldId id="4161" r:id="rId13"/>
    <p:sldId id="4162" r:id="rId14"/>
    <p:sldId id="4164" r:id="rId15"/>
    <p:sldId id="4165" r:id="rId16"/>
    <p:sldId id="259" r:id="rId17"/>
    <p:sldId id="287" r:id="rId18"/>
    <p:sldId id="713" r:id="rId19"/>
    <p:sldId id="463" r:id="rId20"/>
    <p:sldId id="721" r:id="rId21"/>
    <p:sldId id="724" r:id="rId22"/>
    <p:sldId id="725" r:id="rId23"/>
    <p:sldId id="440" r:id="rId24"/>
    <p:sldId id="711" r:id="rId25"/>
    <p:sldId id="737" r:id="rId26"/>
    <p:sldId id="385" r:id="rId27"/>
    <p:sldId id="4169" r:id="rId28"/>
    <p:sldId id="25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4FE18F"/>
    <a:srgbClr val="3A3A3A"/>
    <a:srgbClr val="002D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64"/>
    <p:restoredTop sz="96234"/>
  </p:normalViewPr>
  <p:slideViewPr>
    <p:cSldViewPr snapToGrid="0">
      <p:cViewPr varScale="1">
        <p:scale>
          <a:sx n="116" d="100"/>
          <a:sy n="116" d="100"/>
        </p:scale>
        <p:origin x="480" y="192"/>
      </p:cViewPr>
      <p:guideLst/>
    </p:cSldViewPr>
  </p:slideViewPr>
  <p:notesTextViewPr>
    <p:cViewPr>
      <p:scale>
        <a:sx n="1" d="1"/>
        <a:sy n="1" d="1"/>
      </p:scale>
      <p:origin x="0" y="0"/>
    </p:cViewPr>
  </p:notesTextViewPr>
  <p:notesViewPr>
    <p:cSldViewPr snapToGrid="0">
      <p:cViewPr varScale="1">
        <p:scale>
          <a:sx n="83" d="100"/>
          <a:sy n="83" d="100"/>
        </p:scale>
        <p:origin x="3992"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971BEA-794C-584F-98FE-1F9479999DBA}" type="datetimeFigureOut">
              <a:rPr lang="en-US" smtClean="0"/>
              <a:t>9/17/24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A071B2-AA74-D243-B97E-46C5404A2850}" type="slidenum">
              <a:rPr lang="en-US" smtClean="0"/>
              <a:t>‹#›</a:t>
            </a:fld>
            <a:endParaRPr lang="en-US"/>
          </a:p>
        </p:txBody>
      </p:sp>
    </p:spTree>
    <p:extLst>
      <p:ext uri="{BB962C8B-B14F-4D97-AF65-F5344CB8AC3E}">
        <p14:creationId xmlns:p14="http://schemas.microsoft.com/office/powerpoint/2010/main" val="1808399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A071B2-AA74-D243-B97E-46C5404A2850}" type="slidenum">
              <a:rPr lang="en-US" smtClean="0"/>
              <a:t>1</a:t>
            </a:fld>
            <a:endParaRPr lang="en-US"/>
          </a:p>
        </p:txBody>
      </p:sp>
    </p:spTree>
    <p:extLst>
      <p:ext uri="{BB962C8B-B14F-4D97-AF65-F5344CB8AC3E}">
        <p14:creationId xmlns:p14="http://schemas.microsoft.com/office/powerpoint/2010/main" val="2901384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Timetabling multiple modules forced the teaching to be delivered in linear blocks, repeating each week over 8-12 weeks.</a:t>
            </a:r>
          </a:p>
          <a:p>
            <a:endParaRPr lang="en-US" sz="1800" dirty="0"/>
          </a:p>
          <a:p>
            <a:r>
              <a:rPr lang="en-US" sz="1800" dirty="0"/>
              <a:t>We were asking students to work in groups – they </a:t>
            </a:r>
            <a:r>
              <a:rPr lang="en-US" sz="1800" dirty="0" err="1"/>
              <a:t>didnt</a:t>
            </a:r>
            <a:r>
              <a:rPr lang="en-US" sz="1800" dirty="0"/>
              <a:t> like it.</a:t>
            </a:r>
          </a:p>
          <a:p>
            <a:endParaRPr lang="en-US" sz="1800" dirty="0"/>
          </a:p>
          <a:p>
            <a:r>
              <a:rPr lang="en-US" sz="1800" dirty="0"/>
              <a:t>We were asking students to come up with their own business ideas – they didn’t ;</a:t>
            </a:r>
            <a:r>
              <a:rPr lang="en-US" sz="1800" dirty="0" err="1"/>
              <a:t>ike</a:t>
            </a:r>
            <a:r>
              <a:rPr lang="en-US" sz="1800" dirty="0"/>
              <a:t> it</a:t>
            </a:r>
          </a:p>
          <a:p>
            <a:endParaRPr lang="en-US" sz="1800" dirty="0"/>
          </a:p>
          <a:p>
            <a:r>
              <a:rPr lang="en-US" sz="1800" dirty="0"/>
              <a:t>We were asking students to get out the building and talk to other people – potentially their customers – they hated it!</a:t>
            </a:r>
          </a:p>
        </p:txBody>
      </p:sp>
      <p:sp>
        <p:nvSpPr>
          <p:cNvPr id="4" name="Slide Number Placeholder 3"/>
          <p:cNvSpPr>
            <a:spLocks noGrp="1"/>
          </p:cNvSpPr>
          <p:nvPr>
            <p:ph type="sldNum" sz="quarter" idx="5"/>
          </p:nvPr>
        </p:nvSpPr>
        <p:spPr/>
        <p:txBody>
          <a:bodyPr/>
          <a:lstStyle/>
          <a:p>
            <a:fld id="{C8A071B2-AA74-D243-B97E-46C5404A2850}" type="slidenum">
              <a:rPr lang="en-US" smtClean="0"/>
              <a:t>12</a:t>
            </a:fld>
            <a:endParaRPr lang="en-US"/>
          </a:p>
        </p:txBody>
      </p:sp>
    </p:spTree>
    <p:extLst>
      <p:ext uri="{BB962C8B-B14F-4D97-AF65-F5344CB8AC3E}">
        <p14:creationId xmlns:p14="http://schemas.microsoft.com/office/powerpoint/2010/main" val="515518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So, on the verge of giving up the module as it wasn’t working. Had an eye watering report about student feedback from the exam board moderator…!!</a:t>
            </a:r>
          </a:p>
          <a:p>
            <a:endParaRPr lang="en-US" sz="2800" dirty="0"/>
          </a:p>
          <a:p>
            <a:r>
              <a:rPr lang="en-US" sz="2800" dirty="0"/>
              <a:t>Then about a week later I was talking to AkzoNobel… they had data </a:t>
            </a:r>
          </a:p>
          <a:p>
            <a:endParaRPr lang="en-US" sz="2800" dirty="0"/>
          </a:p>
          <a:p>
            <a:endParaRPr lang="en-US" sz="2800" dirty="0"/>
          </a:p>
        </p:txBody>
      </p:sp>
      <p:sp>
        <p:nvSpPr>
          <p:cNvPr id="4" name="Slide Number Placeholder 3"/>
          <p:cNvSpPr>
            <a:spLocks noGrp="1"/>
          </p:cNvSpPr>
          <p:nvPr>
            <p:ph type="sldNum" sz="quarter" idx="5"/>
          </p:nvPr>
        </p:nvSpPr>
        <p:spPr/>
        <p:txBody>
          <a:bodyPr/>
          <a:lstStyle/>
          <a:p>
            <a:fld id="{C8A071B2-AA74-D243-B97E-46C5404A2850}" type="slidenum">
              <a:rPr lang="en-US" smtClean="0"/>
              <a:t>13</a:t>
            </a:fld>
            <a:endParaRPr lang="en-US"/>
          </a:p>
        </p:txBody>
      </p:sp>
    </p:spTree>
    <p:extLst>
      <p:ext uri="{BB962C8B-B14F-4D97-AF65-F5344CB8AC3E}">
        <p14:creationId xmlns:p14="http://schemas.microsoft.com/office/powerpoint/2010/main" val="2651441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…and they had a business problem. So, we thought maybe we could get the students to focus on this in a solid block at AkzoNobel’s paint plant!</a:t>
            </a:r>
          </a:p>
        </p:txBody>
      </p:sp>
      <p:sp>
        <p:nvSpPr>
          <p:cNvPr id="4" name="Slide Number Placeholder 3"/>
          <p:cNvSpPr>
            <a:spLocks noGrp="1"/>
          </p:cNvSpPr>
          <p:nvPr>
            <p:ph type="sldNum" sz="quarter" idx="10"/>
          </p:nvPr>
        </p:nvSpPr>
        <p:spPr/>
        <p:txBody>
          <a:bodyPr/>
          <a:lstStyle/>
          <a:p>
            <a:fld id="{EFACF903-C577-48D8-BD92-563E12B5DD3F}" type="slidenum">
              <a:rPr lang="en-US"/>
              <a:t>14</a:t>
            </a:fld>
            <a:endParaRPr lang="en-US"/>
          </a:p>
        </p:txBody>
      </p:sp>
    </p:spTree>
    <p:extLst>
      <p:ext uri="{BB962C8B-B14F-4D97-AF65-F5344CB8AC3E}">
        <p14:creationId xmlns:p14="http://schemas.microsoft.com/office/powerpoint/2010/main" val="2531538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Built a new model which we called the Data Innovation Bootcamp</a:t>
            </a:r>
          </a:p>
        </p:txBody>
      </p:sp>
      <p:sp>
        <p:nvSpPr>
          <p:cNvPr id="4" name="Slide Number Placeholder 3"/>
          <p:cNvSpPr>
            <a:spLocks noGrp="1"/>
          </p:cNvSpPr>
          <p:nvPr>
            <p:ph type="sldNum" sz="quarter" idx="5"/>
          </p:nvPr>
        </p:nvSpPr>
        <p:spPr/>
        <p:txBody>
          <a:bodyPr/>
          <a:lstStyle/>
          <a:p>
            <a:fld id="{C8A071B2-AA74-D243-B97E-46C5404A2850}" type="slidenum">
              <a:rPr lang="en-US" smtClean="0"/>
              <a:t>15</a:t>
            </a:fld>
            <a:endParaRPr lang="en-US"/>
          </a:p>
        </p:txBody>
      </p:sp>
    </p:spTree>
    <p:extLst>
      <p:ext uri="{BB962C8B-B14F-4D97-AF65-F5344CB8AC3E}">
        <p14:creationId xmlns:p14="http://schemas.microsoft.com/office/powerpoint/2010/main" val="1820119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we run the event out of our building – the Catalyst and it’s a real immersive event for the students with business co-located with them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BA6228-10BC-4C6A-B9A7-390251EB58DF}"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3316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E0B7E5-AE72-2241-BD70-8CE68C645EDE}" type="slidenum">
              <a:rPr lang="en-US" smtClean="0"/>
              <a:t>17</a:t>
            </a:fld>
            <a:endParaRPr lang="en-US"/>
          </a:p>
        </p:txBody>
      </p:sp>
    </p:spTree>
    <p:extLst>
      <p:ext uri="{BB962C8B-B14F-4D97-AF65-F5344CB8AC3E}">
        <p14:creationId xmlns:p14="http://schemas.microsoft.com/office/powerpoint/2010/main" val="3298173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A071B2-AA74-D243-B97E-46C5404A2850}" type="slidenum">
              <a:rPr lang="en-US" smtClean="0"/>
              <a:t>18</a:t>
            </a:fld>
            <a:endParaRPr lang="en-US"/>
          </a:p>
        </p:txBody>
      </p:sp>
    </p:spTree>
    <p:extLst>
      <p:ext uri="{BB962C8B-B14F-4D97-AF65-F5344CB8AC3E}">
        <p14:creationId xmlns:p14="http://schemas.microsoft.com/office/powerpoint/2010/main" val="1988052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E0B7E5-AE72-2241-BD70-8CE68C645EDE}" type="slidenum">
              <a:rPr lang="en-US" smtClean="0"/>
              <a:t>23</a:t>
            </a:fld>
            <a:endParaRPr lang="en-US"/>
          </a:p>
        </p:txBody>
      </p:sp>
    </p:spTree>
    <p:extLst>
      <p:ext uri="{BB962C8B-B14F-4D97-AF65-F5344CB8AC3E}">
        <p14:creationId xmlns:p14="http://schemas.microsoft.com/office/powerpoint/2010/main" val="3457509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A071B2-AA74-D243-B97E-46C5404A2850}" type="slidenum">
              <a:rPr lang="en-US" smtClean="0"/>
              <a:t>25</a:t>
            </a:fld>
            <a:endParaRPr lang="en-US"/>
          </a:p>
        </p:txBody>
      </p:sp>
    </p:spTree>
    <p:extLst>
      <p:ext uri="{BB962C8B-B14F-4D97-AF65-F5344CB8AC3E}">
        <p14:creationId xmlns:p14="http://schemas.microsoft.com/office/powerpoint/2010/main" val="172191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t>Researchers working with data continue to make a significant contribution to research, driving forward a wide range of domains, including science, healthcare and increasingly the humanities. We do this by working closely with researchers from these domains, creating novel applications and in some cases, new underpinning methods.</a:t>
            </a:r>
          </a:p>
          <a:p>
            <a:r>
              <a:rPr lang="en-GB" sz="2000" dirty="0"/>
              <a:t>However, these skills can also be applied to create an impact beyond research – a direct impact on the economy and society.</a:t>
            </a:r>
          </a:p>
          <a:p>
            <a:r>
              <a:rPr lang="en-GB" sz="2000" dirty="0"/>
              <a:t>While this sounds high level, it translates to prosperity, more &amp; better jobs, and better lives for citizens</a:t>
            </a:r>
          </a:p>
        </p:txBody>
      </p:sp>
      <p:sp>
        <p:nvSpPr>
          <p:cNvPr id="4" name="Slide Number Placeholder 3"/>
          <p:cNvSpPr>
            <a:spLocks noGrp="1"/>
          </p:cNvSpPr>
          <p:nvPr>
            <p:ph type="sldNum" sz="quarter" idx="5"/>
          </p:nvPr>
        </p:nvSpPr>
        <p:spPr/>
        <p:txBody>
          <a:bodyPr/>
          <a:lstStyle/>
          <a:p>
            <a:fld id="{6F370734-455A-4D54-A801-12BAEC79CC50}" type="slidenum">
              <a:rPr lang="en-GB" smtClean="0"/>
              <a:t>4</a:t>
            </a:fld>
            <a:endParaRPr lang="en-GB" dirty="0"/>
          </a:p>
        </p:txBody>
      </p:sp>
    </p:spTree>
    <p:extLst>
      <p:ext uri="{BB962C8B-B14F-4D97-AF65-F5344CB8AC3E}">
        <p14:creationId xmlns:p14="http://schemas.microsoft.com/office/powerpoint/2010/main" val="8197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At Newcastle, we have always devoted some of our efforts to this as we want to help create prosperity, better jobs and better lives for citizens.</a:t>
            </a:r>
          </a:p>
          <a:p>
            <a:r>
              <a:rPr lang="en-GB" sz="1800" dirty="0"/>
              <a:t>However, we were being approached by more and more companies &amp; public sector orgs. </a:t>
            </a:r>
          </a:p>
          <a:p>
            <a:r>
              <a:rPr lang="en-GB" sz="1800" dirty="0"/>
              <a:t>They were drowning in data and had ideas about how this could be used to transform their organisations.. … , but lacked the skills to do this.</a:t>
            </a:r>
          </a:p>
          <a:p>
            <a:r>
              <a:rPr lang="en-GB" sz="1800" dirty="0"/>
              <a:t>In contrast, universities and in particular e-science groups, have these skills in abundance, but in order to make a significant impact on the economy and society we realised that we couldn’t just do this as a part-time activity - we needed to significantly scale up our efforts... and so we created the UK National Innovation Centre for Data. I want to tell you something about what we do, and how we believe that this should be a key future direction for eScience.</a:t>
            </a:r>
          </a:p>
        </p:txBody>
      </p:sp>
      <p:sp>
        <p:nvSpPr>
          <p:cNvPr id="4" name="Slide Number Placeholder 3"/>
          <p:cNvSpPr>
            <a:spLocks noGrp="1"/>
          </p:cNvSpPr>
          <p:nvPr>
            <p:ph type="sldNum" sz="quarter" idx="5"/>
          </p:nvPr>
        </p:nvSpPr>
        <p:spPr/>
        <p:txBody>
          <a:bodyPr/>
          <a:lstStyle/>
          <a:p>
            <a:fld id="{6F370734-455A-4D54-A801-12BAEC79CC50}" type="slidenum">
              <a:rPr lang="en-GB" smtClean="0"/>
              <a:t>5</a:t>
            </a:fld>
            <a:endParaRPr lang="en-GB"/>
          </a:p>
        </p:txBody>
      </p:sp>
    </p:spTree>
    <p:extLst>
      <p:ext uri="{BB962C8B-B14F-4D97-AF65-F5344CB8AC3E}">
        <p14:creationId xmlns:p14="http://schemas.microsoft.com/office/powerpoint/2010/main" val="4237072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t>In 2016 we made a case to government that the economy was being held back by a lack of data skills – companies being unable to extract value from their data.</a:t>
            </a:r>
          </a:p>
          <a:p>
            <a:endParaRPr lang="en-GB" sz="2000" dirty="0"/>
          </a:p>
          <a:p>
            <a:r>
              <a:rPr lang="en-GB" sz="2000" dirty="0"/>
              <a:t>To achieve more than any one group could on their own.</a:t>
            </a:r>
          </a:p>
        </p:txBody>
      </p:sp>
      <p:sp>
        <p:nvSpPr>
          <p:cNvPr id="4" name="Slide Number Placeholder 3"/>
          <p:cNvSpPr>
            <a:spLocks noGrp="1"/>
          </p:cNvSpPr>
          <p:nvPr>
            <p:ph type="sldNum" sz="quarter" idx="5"/>
          </p:nvPr>
        </p:nvSpPr>
        <p:spPr/>
        <p:txBody>
          <a:bodyPr/>
          <a:lstStyle/>
          <a:p>
            <a:fld id="{12BA6228-10BC-4C6A-B9A7-390251EB58DF}" type="slidenum">
              <a:rPr lang="en-GB" smtClean="0"/>
              <a:t>6</a:t>
            </a:fld>
            <a:endParaRPr lang="en-GB"/>
          </a:p>
        </p:txBody>
      </p:sp>
    </p:spTree>
    <p:extLst>
      <p:ext uri="{BB962C8B-B14F-4D97-AF65-F5344CB8AC3E}">
        <p14:creationId xmlns:p14="http://schemas.microsoft.com/office/powerpoint/2010/main" val="549861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Unusually for a university, we are purely focussed on impact on external organisations. No teaching or research for its own sake.</a:t>
            </a:r>
          </a:p>
          <a:p>
            <a:endParaRPr lang="en-GB" sz="1800" dirty="0"/>
          </a:p>
          <a:p>
            <a:r>
              <a:rPr lang="en-GB" sz="1800" dirty="0"/>
              <a:t>The model we use is run collaborative projects with business.</a:t>
            </a:r>
          </a:p>
          <a:p>
            <a:endParaRPr lang="en-GB" sz="1800" dirty="0"/>
          </a:p>
          <a:p>
            <a:r>
              <a:rPr lang="en-GB" sz="1800" dirty="0"/>
              <a:t>We focus on their business problem. Work with them to properly scope the business question and then create a programme of data science upskilling that enables them to undertake the tasks they need to create efficiencies or new products and services.</a:t>
            </a:r>
          </a:p>
          <a:p>
            <a:endParaRPr lang="en-GB" sz="1800" dirty="0"/>
          </a:p>
          <a:p>
            <a:r>
              <a:rPr lang="en-GB" sz="1800" dirty="0"/>
              <a:t>The model seems to work well.</a:t>
            </a:r>
          </a:p>
        </p:txBody>
      </p:sp>
      <p:sp>
        <p:nvSpPr>
          <p:cNvPr id="4" name="Slide Number Placeholder 3"/>
          <p:cNvSpPr>
            <a:spLocks noGrp="1"/>
          </p:cNvSpPr>
          <p:nvPr>
            <p:ph type="sldNum" sz="quarter" idx="5"/>
          </p:nvPr>
        </p:nvSpPr>
        <p:spPr/>
        <p:txBody>
          <a:bodyPr/>
          <a:lstStyle/>
          <a:p>
            <a:fld id="{6F370734-455A-4D54-A801-12BAEC79CC50}" type="slidenum">
              <a:rPr lang="en-GB" smtClean="0"/>
              <a:t>7</a:t>
            </a:fld>
            <a:endParaRPr lang="en-GB"/>
          </a:p>
        </p:txBody>
      </p:sp>
    </p:spTree>
    <p:extLst>
      <p:ext uri="{BB962C8B-B14F-4D97-AF65-F5344CB8AC3E}">
        <p14:creationId xmlns:p14="http://schemas.microsoft.com/office/powerpoint/2010/main" val="4194576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dirty="0"/>
              <a:t>We’ve now run over 100 of these projects with private sector, public sector and 3</a:t>
            </a:r>
            <a:r>
              <a:rPr lang="en-GB" sz="2800" baseline="30000" dirty="0"/>
              <a:t>rd</a:t>
            </a:r>
            <a:r>
              <a:rPr lang="en-GB" sz="2800" dirty="0"/>
              <a:t> sector organisations.</a:t>
            </a:r>
          </a:p>
        </p:txBody>
      </p:sp>
      <p:sp>
        <p:nvSpPr>
          <p:cNvPr id="4" name="Slide Number Placeholder 3"/>
          <p:cNvSpPr>
            <a:spLocks noGrp="1"/>
          </p:cNvSpPr>
          <p:nvPr>
            <p:ph type="sldNum" sz="quarter" idx="10"/>
          </p:nvPr>
        </p:nvSpPr>
        <p:spPr/>
        <p:txBody>
          <a:bodyPr/>
          <a:lstStyle/>
          <a:p>
            <a:fld id="{27E0B7E5-AE72-2241-BD70-8CE68C645EDE}" type="slidenum">
              <a:rPr lang="en-US" smtClean="0"/>
              <a:t>8</a:t>
            </a:fld>
            <a:endParaRPr lang="en-US"/>
          </a:p>
        </p:txBody>
      </p:sp>
    </p:spTree>
    <p:extLst>
      <p:ext uri="{BB962C8B-B14F-4D97-AF65-F5344CB8AC3E}">
        <p14:creationId xmlns:p14="http://schemas.microsoft.com/office/powerpoint/2010/main" val="2402346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7E0B7E5-AE72-2241-BD70-8CE68C645EDE}" type="slidenum">
              <a:rPr lang="en-US" smtClean="0"/>
              <a:t>9</a:t>
            </a:fld>
            <a:endParaRPr lang="en-US"/>
          </a:p>
        </p:txBody>
      </p:sp>
    </p:spTree>
    <p:extLst>
      <p:ext uri="{BB962C8B-B14F-4D97-AF65-F5344CB8AC3E}">
        <p14:creationId xmlns:p14="http://schemas.microsoft.com/office/powerpoint/2010/main" val="2560219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 question then for us was … how can we take the learning from these projects – i.e. how to resolve business issues with a helping hand from data science to gain insight in to the best solution… and feed that back to the students base at Newcastle University?</a:t>
            </a:r>
          </a:p>
        </p:txBody>
      </p:sp>
      <p:sp>
        <p:nvSpPr>
          <p:cNvPr id="4" name="Slide Number Placeholder 3"/>
          <p:cNvSpPr>
            <a:spLocks noGrp="1"/>
          </p:cNvSpPr>
          <p:nvPr>
            <p:ph type="sldNum" sz="quarter" idx="5"/>
          </p:nvPr>
        </p:nvSpPr>
        <p:spPr/>
        <p:txBody>
          <a:bodyPr/>
          <a:lstStyle/>
          <a:p>
            <a:fld id="{C8A071B2-AA74-D243-B97E-46C5404A2850}" type="slidenum">
              <a:rPr lang="en-US" smtClean="0"/>
              <a:t>10</a:t>
            </a:fld>
            <a:endParaRPr lang="en-US"/>
          </a:p>
        </p:txBody>
      </p:sp>
    </p:spTree>
    <p:extLst>
      <p:ext uri="{BB962C8B-B14F-4D97-AF65-F5344CB8AC3E}">
        <p14:creationId xmlns:p14="http://schemas.microsoft.com/office/powerpoint/2010/main" val="3410283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298" y="4400550"/>
            <a:ext cx="5486400" cy="3600450"/>
          </a:xfrm>
        </p:spPr>
        <p:txBody>
          <a:bodyPr/>
          <a:lstStyle/>
          <a:p>
            <a:r>
              <a:rPr lang="en-US" sz="1800" dirty="0"/>
              <a:t>We had lots of failures on the way!</a:t>
            </a:r>
          </a:p>
          <a:p>
            <a:endParaRPr lang="en-US" sz="1800" dirty="0"/>
          </a:p>
          <a:p>
            <a:r>
              <a:rPr lang="en-US" sz="1800" dirty="0"/>
              <a:t>It turns out that in our experience very technical computing scientists/data scientists are great at the tech bit and less interested in the business innovation bit!</a:t>
            </a:r>
          </a:p>
          <a:p>
            <a:endParaRPr lang="en-US" sz="1800" dirty="0"/>
          </a:p>
          <a:p>
            <a:endParaRPr lang="en-US" sz="1800" dirty="0"/>
          </a:p>
        </p:txBody>
      </p:sp>
      <p:sp>
        <p:nvSpPr>
          <p:cNvPr id="4" name="Slide Number Placeholder 3"/>
          <p:cNvSpPr>
            <a:spLocks noGrp="1"/>
          </p:cNvSpPr>
          <p:nvPr>
            <p:ph type="sldNum" sz="quarter" idx="5"/>
          </p:nvPr>
        </p:nvSpPr>
        <p:spPr/>
        <p:txBody>
          <a:bodyPr/>
          <a:lstStyle/>
          <a:p>
            <a:fld id="{C8A071B2-AA74-D243-B97E-46C5404A2850}" type="slidenum">
              <a:rPr lang="en-US" smtClean="0"/>
              <a:t>11</a:t>
            </a:fld>
            <a:endParaRPr lang="en-US"/>
          </a:p>
        </p:txBody>
      </p:sp>
    </p:spTree>
    <p:extLst>
      <p:ext uri="{BB962C8B-B14F-4D97-AF65-F5344CB8AC3E}">
        <p14:creationId xmlns:p14="http://schemas.microsoft.com/office/powerpoint/2010/main" val="4175235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3154A-D614-3114-8EB7-F0E54A6ADF4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E53A337-5E42-9EC2-621C-F7A7B5BCC4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473914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Large Image - Light - Option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3B468E7-AF76-A847-8452-3D4DCC62F9A6}"/>
              </a:ext>
            </a:extLst>
          </p:cNvPr>
          <p:cNvSpPr/>
          <p:nvPr userDrawn="1"/>
        </p:nvSpPr>
        <p:spPr>
          <a:xfrm>
            <a:off x="0" y="0"/>
            <a:ext cx="12192000" cy="6858000"/>
          </a:xfrm>
          <a:prstGeom prst="rect">
            <a:avLst/>
          </a:prstGeom>
          <a:solidFill>
            <a:srgbClr val="F4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8">
            <a:extLst>
              <a:ext uri="{FF2B5EF4-FFF2-40B4-BE49-F238E27FC236}">
                <a16:creationId xmlns:a16="http://schemas.microsoft.com/office/drawing/2014/main" id="{B73A8DC4-41BF-324F-AE91-28639460EF50}"/>
              </a:ext>
            </a:extLst>
          </p:cNvPr>
          <p:cNvSpPr>
            <a:spLocks noGrp="1"/>
          </p:cNvSpPr>
          <p:nvPr>
            <p:ph type="body" sz="quarter" idx="11"/>
          </p:nvPr>
        </p:nvSpPr>
        <p:spPr>
          <a:xfrm>
            <a:off x="2031324" y="6492875"/>
            <a:ext cx="2712888" cy="230102"/>
          </a:xfrm>
        </p:spPr>
        <p:txBody>
          <a:bodyPr lIns="0" tIns="0" rIns="0" bIns="0" anchor="b" anchorCtr="0">
            <a:noAutofit/>
          </a:bodyPr>
          <a:lstStyle>
            <a:lvl1pPr algn="l">
              <a:buFont typeface="Arial" panose="020B0604020202020204" pitchFamily="34" charset="0"/>
              <a:buNone/>
              <a:defRPr sz="1200" b="1" i="0">
                <a:solidFill>
                  <a:srgbClr val="002D30"/>
                </a:solidFill>
                <a:latin typeface="Derailed" panose="020B0503030101060003" pitchFamily="34" charset="77"/>
              </a:defRPr>
            </a:lvl1pPr>
          </a:lstStyle>
          <a:p>
            <a:pPr lvl="0"/>
            <a:r>
              <a:rPr lang="en-GB"/>
              <a:t>Click to edit</a:t>
            </a:r>
            <a:endParaRPr lang="en-US"/>
          </a:p>
        </p:txBody>
      </p:sp>
      <p:sp>
        <p:nvSpPr>
          <p:cNvPr id="10" name="Picture Placeholder 2">
            <a:extLst>
              <a:ext uri="{FF2B5EF4-FFF2-40B4-BE49-F238E27FC236}">
                <a16:creationId xmlns:a16="http://schemas.microsoft.com/office/drawing/2014/main" id="{9991B588-01DB-E44B-8207-5064AF8E1172}"/>
              </a:ext>
            </a:extLst>
          </p:cNvPr>
          <p:cNvSpPr>
            <a:spLocks noGrp="1"/>
          </p:cNvSpPr>
          <p:nvPr>
            <p:ph type="pic" idx="10" hasCustomPrompt="1"/>
          </p:nvPr>
        </p:nvSpPr>
        <p:spPr>
          <a:xfrm>
            <a:off x="0" y="1"/>
            <a:ext cx="12192000" cy="6015400"/>
          </a:xfrm>
        </p:spPr>
        <p:txBody>
          <a:bodyPr anchor="ctr"/>
          <a:lstStyle>
            <a:lvl1pPr marL="0" indent="0" algn="ctr">
              <a:buClr>
                <a:srgbClr val="4FE18F"/>
              </a:buClr>
              <a:buFont typeface="Arial" panose="020B0604020202020204" pitchFamily="34" charset="0"/>
              <a:buNone/>
              <a:defRPr sz="2400">
                <a:solidFill>
                  <a:srgbClr val="002D3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Picture</a:t>
            </a:r>
          </a:p>
        </p:txBody>
      </p:sp>
      <p:pic>
        <p:nvPicPr>
          <p:cNvPr id="6" name="Picture 5">
            <a:extLst>
              <a:ext uri="{FF2B5EF4-FFF2-40B4-BE49-F238E27FC236}">
                <a16:creationId xmlns:a16="http://schemas.microsoft.com/office/drawing/2014/main" id="{E95D9F7C-5730-FF44-B726-789088A5C7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38199" y="5981234"/>
            <a:ext cx="1108711" cy="933327"/>
          </a:xfrm>
          <a:prstGeom prst="rect">
            <a:avLst/>
          </a:prstGeom>
        </p:spPr>
      </p:pic>
    </p:spTree>
    <p:extLst>
      <p:ext uri="{BB962C8B-B14F-4D97-AF65-F5344CB8AC3E}">
        <p14:creationId xmlns:p14="http://schemas.microsoft.com/office/powerpoint/2010/main" val="2137954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1 Column - Light - Option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3B468E7-AF76-A847-8452-3D4DCC62F9A6}"/>
              </a:ext>
            </a:extLst>
          </p:cNvPr>
          <p:cNvSpPr/>
          <p:nvPr userDrawn="1"/>
        </p:nvSpPr>
        <p:spPr>
          <a:xfrm>
            <a:off x="0" y="0"/>
            <a:ext cx="12192000" cy="6858000"/>
          </a:xfrm>
          <a:prstGeom prst="rect">
            <a:avLst/>
          </a:prstGeom>
          <a:solidFill>
            <a:srgbClr val="F4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0B7A62-5DB0-AF4F-A8B2-0BF9538C7B9F}"/>
              </a:ext>
            </a:extLst>
          </p:cNvPr>
          <p:cNvSpPr>
            <a:spLocks noGrp="1"/>
          </p:cNvSpPr>
          <p:nvPr>
            <p:ph type="title"/>
          </p:nvPr>
        </p:nvSpPr>
        <p:spPr/>
        <p:txBody>
          <a:bodyPr lIns="0" tIns="0" rIns="0" bIns="0" anchor="b" anchorCtr="0">
            <a:noAutofit/>
          </a:bodyPr>
          <a:lstStyle>
            <a:lvl1pPr>
              <a:defRPr sz="3600">
                <a:solidFill>
                  <a:srgbClr val="4FE18F"/>
                </a:solidFill>
              </a:defRPr>
            </a:lvl1pPr>
          </a:lstStyle>
          <a:p>
            <a:r>
              <a:rPr lang="en-GB"/>
              <a:t>Click to edit</a:t>
            </a:r>
            <a:endParaRPr lang="en-US"/>
          </a:p>
        </p:txBody>
      </p:sp>
      <p:sp>
        <p:nvSpPr>
          <p:cNvPr id="3" name="Content Placeholder 2">
            <a:extLst>
              <a:ext uri="{FF2B5EF4-FFF2-40B4-BE49-F238E27FC236}">
                <a16:creationId xmlns:a16="http://schemas.microsoft.com/office/drawing/2014/main" id="{3789C61A-0E0C-7847-AEFE-849CBEC98AC0}"/>
              </a:ext>
            </a:extLst>
          </p:cNvPr>
          <p:cNvSpPr>
            <a:spLocks noGrp="1"/>
          </p:cNvSpPr>
          <p:nvPr>
            <p:ph sz="half" idx="1"/>
          </p:nvPr>
        </p:nvSpPr>
        <p:spPr>
          <a:xfrm>
            <a:off x="838200" y="1825625"/>
            <a:ext cx="10515600" cy="4078731"/>
          </a:xfrm>
        </p:spPr>
        <p:txBody>
          <a:bodyPr lIns="0" tIns="0" rIns="0" bIns="0">
            <a:noAutofit/>
          </a:bodyPr>
          <a:lstStyle>
            <a:lvl1pPr>
              <a:buClr>
                <a:srgbClr val="4FE18F"/>
              </a:buClr>
              <a:defRPr sz="1800">
                <a:solidFill>
                  <a:srgbClr val="002D30"/>
                </a:solidFill>
              </a:defRPr>
            </a:lvl1pPr>
            <a:lvl2pPr>
              <a:buClr>
                <a:srgbClr val="4FE18F"/>
              </a:buClr>
              <a:defRPr sz="1800">
                <a:solidFill>
                  <a:srgbClr val="002D30"/>
                </a:solidFill>
              </a:defRPr>
            </a:lvl2pPr>
            <a:lvl3pPr>
              <a:buClr>
                <a:srgbClr val="4FE18F"/>
              </a:buClr>
              <a:defRPr sz="1800">
                <a:solidFill>
                  <a:srgbClr val="002D30"/>
                </a:solidFill>
              </a:defRPr>
            </a:lvl3pPr>
            <a:lvl4pPr>
              <a:buClr>
                <a:srgbClr val="4FE18F"/>
              </a:buClr>
              <a:defRPr sz="1800">
                <a:solidFill>
                  <a:srgbClr val="002D30"/>
                </a:solidFill>
              </a:defRPr>
            </a:lvl4pPr>
            <a:lvl5pPr>
              <a:buClr>
                <a:srgbClr val="4FE18F"/>
              </a:buClr>
              <a:defRPr sz="1800">
                <a:solidFill>
                  <a:srgbClr val="002D30"/>
                </a:solidFill>
              </a:defRPr>
            </a:lvl5pPr>
          </a:lstStyle>
          <a:p>
            <a:pPr lvl="0"/>
            <a:r>
              <a:rPr lang="en-GB"/>
              <a:t>Click to edit</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18">
            <a:extLst>
              <a:ext uri="{FF2B5EF4-FFF2-40B4-BE49-F238E27FC236}">
                <a16:creationId xmlns:a16="http://schemas.microsoft.com/office/drawing/2014/main" id="{FE880565-569B-694E-B7F4-62AF0EAA6780}"/>
              </a:ext>
            </a:extLst>
          </p:cNvPr>
          <p:cNvSpPr>
            <a:spLocks noGrp="1"/>
          </p:cNvSpPr>
          <p:nvPr>
            <p:ph type="body" sz="quarter" idx="10"/>
          </p:nvPr>
        </p:nvSpPr>
        <p:spPr>
          <a:xfrm>
            <a:off x="2031324" y="6492875"/>
            <a:ext cx="2712888" cy="230102"/>
          </a:xfrm>
        </p:spPr>
        <p:txBody>
          <a:bodyPr lIns="0" tIns="0" rIns="0" bIns="0" anchor="b" anchorCtr="0">
            <a:noAutofit/>
          </a:bodyPr>
          <a:lstStyle>
            <a:lvl1pPr algn="l">
              <a:buFont typeface="Arial" panose="020B0604020202020204" pitchFamily="34" charset="0"/>
              <a:buNone/>
              <a:defRPr sz="1200" b="1" i="0">
                <a:solidFill>
                  <a:srgbClr val="002D30"/>
                </a:solidFill>
                <a:latin typeface="Derailed" panose="020B0503030101060003" pitchFamily="34" charset="77"/>
              </a:defRPr>
            </a:lvl1pPr>
          </a:lstStyle>
          <a:p>
            <a:pPr lvl="0"/>
            <a:r>
              <a:rPr lang="en-GB"/>
              <a:t>Click to edit</a:t>
            </a:r>
            <a:endParaRPr lang="en-US"/>
          </a:p>
        </p:txBody>
      </p:sp>
      <p:pic>
        <p:nvPicPr>
          <p:cNvPr id="7" name="Picture 6">
            <a:extLst>
              <a:ext uri="{FF2B5EF4-FFF2-40B4-BE49-F238E27FC236}">
                <a16:creationId xmlns:a16="http://schemas.microsoft.com/office/drawing/2014/main" id="{49ED5FF2-A659-074D-B320-42AB2B3E292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38199" y="5924672"/>
            <a:ext cx="1108711" cy="933327"/>
          </a:xfrm>
          <a:prstGeom prst="rect">
            <a:avLst/>
          </a:prstGeom>
        </p:spPr>
      </p:pic>
    </p:spTree>
    <p:extLst>
      <p:ext uri="{BB962C8B-B14F-4D97-AF65-F5344CB8AC3E}">
        <p14:creationId xmlns:p14="http://schemas.microsoft.com/office/powerpoint/2010/main" val="980947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CD1791-3061-46D1-85F7-D97225139725}" type="datetimeFigureOut">
              <a:rPr lang="en-GB" smtClean="0"/>
              <a:t>17/09/2024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4E7ADD0-3C4E-4C09-A886-95517A74DCED}" type="slidenum">
              <a:rPr lang="en-GB" smtClean="0"/>
              <a:t>‹#›</a:t>
            </a:fld>
            <a:endParaRPr lang="en-GB"/>
          </a:p>
        </p:txBody>
      </p:sp>
    </p:spTree>
    <p:extLst>
      <p:ext uri="{BB962C8B-B14F-4D97-AF65-F5344CB8AC3E}">
        <p14:creationId xmlns:p14="http://schemas.microsoft.com/office/powerpoint/2010/main" val="856129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4F66B-AF2E-F769-8E4A-BF2C9F1766EC}"/>
              </a:ext>
            </a:extLst>
          </p:cNvPr>
          <p:cNvSpPr>
            <a:spLocks noGrp="1"/>
          </p:cNvSpPr>
          <p:nvPr>
            <p:ph type="title"/>
          </p:nvPr>
        </p:nvSpPr>
        <p:spPr/>
        <p:txBody>
          <a:body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DB9DF05F-A9DB-763C-64AA-F737D6EE925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44256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39EA-96A3-0B87-B83D-91EB5B64C88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F4A6D81D-D714-C9A2-B76A-96686E506E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3816778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508C2-EF3D-64F5-2359-B4B1B759BB1D}"/>
              </a:ext>
            </a:extLst>
          </p:cNvPr>
          <p:cNvSpPr>
            <a:spLocks noGrp="1"/>
          </p:cNvSpPr>
          <p:nvPr>
            <p:ph type="title"/>
          </p:nvPr>
        </p:nvSpPr>
        <p:spPr/>
        <p:txBody>
          <a:body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28F46BC5-ED8D-9D9F-27C8-D2F9ED21557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70EA47B-B2B7-E86C-9641-4E5F461850C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66108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1947E-29D7-F2D7-F146-D32687F2C14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0A3BD1B-7B82-B5CA-FC13-E4C40A3DD6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08A15F7-295D-AB41-1772-4E8FE349250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75C5D89-ADAD-915A-E0FB-B39FA5E4A5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94B1C6D-58A8-276F-4F4A-96BA7130356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46047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902D8-20B4-AC4E-2C87-0DEC10F7EE40}"/>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819677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6CBBC-6516-1A6F-9D7F-9F967F3C7DD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6742A55-F21F-7DDF-5EE6-A003F680DB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4474E0F-9B46-1A7C-E84B-C0735597DC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710491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EEE26-D1DE-8683-F798-55CEE8368C8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2A0359B-C799-B20F-4E22-354A74D49B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13BD53EA-4324-C3C1-888C-664B5F62A0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301994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 Dar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036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786281-DE40-487B-272F-2F75B8445D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57AADD0E-8ABC-3DFF-A375-9A6FFA0FBA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7" name="Content Placeholder 8" descr="Graphical user interface">
            <a:extLst>
              <a:ext uri="{FF2B5EF4-FFF2-40B4-BE49-F238E27FC236}">
                <a16:creationId xmlns:a16="http://schemas.microsoft.com/office/drawing/2014/main" id="{411A721B-4E16-3BB5-9078-01BA4C8DD4FF}"/>
              </a:ext>
            </a:extLst>
          </p:cNvPr>
          <p:cNvPicPr>
            <a:picLocks noChangeAspect="1"/>
          </p:cNvPicPr>
          <p:nvPr userDrawn="1"/>
        </p:nvPicPr>
        <p:blipFill>
          <a:blip r:embed="rId14"/>
          <a:stretch>
            <a:fillRect/>
          </a:stretch>
        </p:blipFill>
        <p:spPr>
          <a:xfrm>
            <a:off x="0" y="5979570"/>
            <a:ext cx="2569029" cy="878430"/>
          </a:xfrm>
          <a:prstGeom prst="rect">
            <a:avLst/>
          </a:prstGeom>
        </p:spPr>
      </p:pic>
    </p:spTree>
    <p:extLst>
      <p:ext uri="{BB962C8B-B14F-4D97-AF65-F5344CB8AC3E}">
        <p14:creationId xmlns:p14="http://schemas.microsoft.com/office/powerpoint/2010/main" val="4258038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 id="2147483661" r:id="rId12"/>
  </p:sldLayoutIdLst>
  <p:txStyles>
    <p:titleStyle>
      <a:lvl1pPr algn="l" defTabSz="914400" rtl="0" eaLnBrk="1" latinLnBrk="0" hangingPunct="1">
        <a:lnSpc>
          <a:spcPct val="90000"/>
        </a:lnSpc>
        <a:spcBef>
          <a:spcPct val="0"/>
        </a:spcBef>
        <a:buNone/>
        <a:defRPr sz="4400" kern="1200">
          <a:solidFill>
            <a:srgbClr val="4FE18F"/>
          </a:solidFill>
          <a:latin typeface="Derailed Black" panose="020B0503030101060003"/>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Derailed" panose="020B0503030101060003"/>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Derailed" panose="020B0503030101060003"/>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Derailed" panose="020B0503030101060003"/>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erailed" panose="020B0503030101060003"/>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erailed" panose="020B0503030101060003"/>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66.jpeg"/><Relationship Id="rId11" Type="http://schemas.openxmlformats.org/officeDocument/2006/relationships/image" Target="../media/image71.jpeg"/><Relationship Id="rId5" Type="http://schemas.openxmlformats.org/officeDocument/2006/relationships/image" Target="../media/image65.jpeg"/><Relationship Id="rId10" Type="http://schemas.openxmlformats.org/officeDocument/2006/relationships/image" Target="../media/image70.jpeg"/><Relationship Id="rId4" Type="http://schemas.openxmlformats.org/officeDocument/2006/relationships/image" Target="../media/image64.jpeg"/><Relationship Id="rId9" Type="http://schemas.openxmlformats.org/officeDocument/2006/relationships/image" Target="../media/image69.jpeg"/></Relationships>
</file>

<file path=ppt/slides/_rels/slide11.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73.jpg"/></Relationships>
</file>

<file path=ppt/slides/_rels/slide12.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1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76.jpeg"/><Relationship Id="rId7" Type="http://schemas.openxmlformats.org/officeDocument/2006/relationships/image" Target="../media/image80.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17.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86.jpe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s>
</file>

<file path=ppt/slides/_rels/slide1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2.jpeg"/></Relationships>
</file>

<file path=ppt/slides/_rels/slide2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94.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7.emf"/><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21" Type="http://schemas.openxmlformats.org/officeDocument/2006/relationships/image" Target="../media/image28.jpeg"/><Relationship Id="rId34" Type="http://schemas.openxmlformats.org/officeDocument/2006/relationships/image" Target="../media/image41.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33" Type="http://schemas.openxmlformats.org/officeDocument/2006/relationships/image" Target="../media/image40.png"/><Relationship Id="rId38" Type="http://schemas.openxmlformats.org/officeDocument/2006/relationships/image" Target="../media/image45.jpeg"/><Relationship Id="rId2" Type="http://schemas.openxmlformats.org/officeDocument/2006/relationships/notesSlide" Target="../notesSlides/notesSlide6.xml"/><Relationship Id="rId16" Type="http://schemas.openxmlformats.org/officeDocument/2006/relationships/image" Target="../media/image23.jpeg"/><Relationship Id="rId20" Type="http://schemas.openxmlformats.org/officeDocument/2006/relationships/image" Target="../media/image27.png"/><Relationship Id="rId29"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13.jpeg"/><Relationship Id="rId11" Type="http://schemas.openxmlformats.org/officeDocument/2006/relationships/image" Target="../media/image18.png"/><Relationship Id="rId24" Type="http://schemas.openxmlformats.org/officeDocument/2006/relationships/image" Target="../media/image31.png"/><Relationship Id="rId32" Type="http://schemas.openxmlformats.org/officeDocument/2006/relationships/image" Target="../media/image39.png"/><Relationship Id="rId37" Type="http://schemas.openxmlformats.org/officeDocument/2006/relationships/image" Target="../media/image44.png"/><Relationship Id="rId5" Type="http://schemas.openxmlformats.org/officeDocument/2006/relationships/image" Target="../media/image12.jpe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36" Type="http://schemas.openxmlformats.org/officeDocument/2006/relationships/image" Target="../media/image43.png"/><Relationship Id="rId10" Type="http://schemas.openxmlformats.org/officeDocument/2006/relationships/image" Target="../media/image17.png"/><Relationship Id="rId19" Type="http://schemas.openxmlformats.org/officeDocument/2006/relationships/image" Target="../media/image26.png"/><Relationship Id="rId31" Type="http://schemas.openxmlformats.org/officeDocument/2006/relationships/image" Target="../media/image38.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png"/><Relationship Id="rId35" Type="http://schemas.openxmlformats.org/officeDocument/2006/relationships/image" Target="../media/image42.png"/><Relationship Id="rId8" Type="http://schemas.openxmlformats.org/officeDocument/2006/relationships/image" Target="../media/image15.jpeg"/><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18" Type="http://schemas.openxmlformats.org/officeDocument/2006/relationships/image" Target="../media/image61.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17" Type="http://schemas.openxmlformats.org/officeDocument/2006/relationships/image" Target="../media/image60.png"/><Relationship Id="rId2" Type="http://schemas.openxmlformats.org/officeDocument/2006/relationships/notesSlide" Target="../notesSlides/notesSlide7.xml"/><Relationship Id="rId16" Type="http://schemas.openxmlformats.org/officeDocument/2006/relationships/image" Target="../media/image59.jpeg"/><Relationship Id="rId1" Type="http://schemas.openxmlformats.org/officeDocument/2006/relationships/slideLayout" Target="../slideLayouts/slideLayout11.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jpeg"/><Relationship Id="rId15" Type="http://schemas.openxmlformats.org/officeDocument/2006/relationships/image" Target="../media/image58.png"/><Relationship Id="rId10" Type="http://schemas.openxmlformats.org/officeDocument/2006/relationships/image" Target="../media/image53.png"/><Relationship Id="rId19" Type="http://schemas.openxmlformats.org/officeDocument/2006/relationships/image" Target="../media/image62.sv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3CF11-3239-7C11-0303-AE748E4FBD85}"/>
              </a:ext>
            </a:extLst>
          </p:cNvPr>
          <p:cNvSpPr>
            <a:spLocks noGrp="1"/>
          </p:cNvSpPr>
          <p:nvPr>
            <p:ph type="ctrTitle"/>
          </p:nvPr>
        </p:nvSpPr>
        <p:spPr/>
        <p:txBody>
          <a:bodyPr>
            <a:normAutofit fontScale="90000"/>
          </a:bodyPr>
          <a:lstStyle/>
          <a:p>
            <a:br>
              <a:rPr lang="en-GB" dirty="0">
                <a:effectLst/>
                <a:latin typeface="Times New Roman" panose="02020603050405020304" pitchFamily="18" charset="0"/>
              </a:rPr>
            </a:br>
            <a:br>
              <a:rPr lang="en-GB" dirty="0">
                <a:effectLst/>
                <a:latin typeface="Times New Roman" panose="02020603050405020304" pitchFamily="18" charset="0"/>
              </a:rPr>
            </a:br>
            <a:r>
              <a:rPr lang="en-GB" dirty="0">
                <a:effectLst/>
                <a:latin typeface="Times New Roman" panose="02020603050405020304" pitchFamily="18" charset="0"/>
              </a:rPr>
              <a:t> Bridging the Data Skills Gap:</a:t>
            </a:r>
            <a:br>
              <a:rPr lang="en-GB" dirty="0">
                <a:effectLst/>
                <a:latin typeface="Times New Roman" panose="02020603050405020304" pitchFamily="18" charset="0"/>
              </a:rPr>
            </a:br>
            <a:r>
              <a:rPr lang="en-GB" sz="4400" dirty="0">
                <a:effectLst/>
                <a:latin typeface="Times New Roman" panose="02020603050405020304" pitchFamily="18" charset="0"/>
              </a:rPr>
              <a:t>The Role of the UK’s National Innovation Centre for Data and its Data Innovation Bootcamp</a:t>
            </a:r>
            <a:endParaRPr lang="en-US" sz="4400" dirty="0"/>
          </a:p>
        </p:txBody>
      </p:sp>
      <p:sp>
        <p:nvSpPr>
          <p:cNvPr id="3" name="Subtitle 2">
            <a:extLst>
              <a:ext uri="{FF2B5EF4-FFF2-40B4-BE49-F238E27FC236}">
                <a16:creationId xmlns:a16="http://schemas.microsoft.com/office/drawing/2014/main" id="{D64053B4-4031-8238-8BFB-6515994EC637}"/>
              </a:ext>
            </a:extLst>
          </p:cNvPr>
          <p:cNvSpPr>
            <a:spLocks noGrp="1"/>
          </p:cNvSpPr>
          <p:nvPr>
            <p:ph type="subTitle" idx="1"/>
          </p:nvPr>
        </p:nvSpPr>
        <p:spPr/>
        <p:txBody>
          <a:bodyPr/>
          <a:lstStyle/>
          <a:p>
            <a:br>
              <a:rPr lang="en-GB" dirty="0">
                <a:effectLst/>
                <a:latin typeface="Times New Roman" panose="02020603050405020304" pitchFamily="18" charset="0"/>
              </a:rPr>
            </a:br>
            <a:endParaRPr lang="en-GB" dirty="0">
              <a:effectLst/>
              <a:latin typeface="Times New Roman" panose="02020603050405020304" pitchFamily="18" charset="0"/>
            </a:endParaRPr>
          </a:p>
          <a:p>
            <a:r>
              <a:rPr lang="en-GB" dirty="0">
                <a:effectLst/>
                <a:latin typeface="Times New Roman" panose="02020603050405020304" pitchFamily="18" charset="0"/>
              </a:rPr>
              <a:t> Prof. Barry Hodgson, UKs National Innovation Centre for Data Newcastle University.</a:t>
            </a:r>
            <a:endParaRPr lang="en-US" dirty="0"/>
          </a:p>
        </p:txBody>
      </p:sp>
    </p:spTree>
    <p:extLst>
      <p:ext uri="{BB962C8B-B14F-4D97-AF65-F5344CB8AC3E}">
        <p14:creationId xmlns:p14="http://schemas.microsoft.com/office/powerpoint/2010/main" val="4121004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8416A-2B8E-9D5D-B59B-EC3FED778C0C}"/>
              </a:ext>
            </a:extLst>
          </p:cNvPr>
          <p:cNvSpPr>
            <a:spLocks noGrp="1"/>
          </p:cNvSpPr>
          <p:nvPr>
            <p:ph type="title"/>
          </p:nvPr>
        </p:nvSpPr>
        <p:spPr/>
        <p:txBody>
          <a:bodyPr/>
          <a:lstStyle/>
          <a:p>
            <a:r>
              <a:rPr lang="en-US" dirty="0"/>
              <a:t>Data Innovation Bootcamps</a:t>
            </a:r>
          </a:p>
        </p:txBody>
      </p:sp>
      <p:sp>
        <p:nvSpPr>
          <p:cNvPr id="3" name="Content Placeholder 2">
            <a:extLst>
              <a:ext uri="{FF2B5EF4-FFF2-40B4-BE49-F238E27FC236}">
                <a16:creationId xmlns:a16="http://schemas.microsoft.com/office/drawing/2014/main" id="{B03F3165-7FB8-3DF1-C65B-54E1C2994542}"/>
              </a:ext>
            </a:extLst>
          </p:cNvPr>
          <p:cNvSpPr>
            <a:spLocks noGrp="1"/>
          </p:cNvSpPr>
          <p:nvPr>
            <p:ph sz="half" idx="1"/>
          </p:nvPr>
        </p:nvSpPr>
        <p:spPr/>
        <p:txBody>
          <a:bodyPr/>
          <a:lstStyle/>
          <a:p>
            <a:endParaRPr lang="en-US" dirty="0"/>
          </a:p>
        </p:txBody>
      </p:sp>
      <p:sp>
        <p:nvSpPr>
          <p:cNvPr id="4" name="Text Placeholder 3">
            <a:extLst>
              <a:ext uri="{FF2B5EF4-FFF2-40B4-BE49-F238E27FC236}">
                <a16:creationId xmlns:a16="http://schemas.microsoft.com/office/drawing/2014/main" id="{EB8D4DA8-A061-832C-8F5E-BFAE7339EEAA}"/>
              </a:ext>
            </a:extLst>
          </p:cNvPr>
          <p:cNvSpPr>
            <a:spLocks noGrp="1"/>
          </p:cNvSpPr>
          <p:nvPr>
            <p:ph type="body" sz="quarter" idx="10"/>
          </p:nvPr>
        </p:nvSpPr>
        <p:spPr/>
        <p:txBody>
          <a:bodyPr/>
          <a:lstStyle/>
          <a:p>
            <a:endParaRPr lang="en-US"/>
          </a:p>
        </p:txBody>
      </p:sp>
      <p:grpSp>
        <p:nvGrpSpPr>
          <p:cNvPr id="5" name="Group 4">
            <a:extLst>
              <a:ext uri="{FF2B5EF4-FFF2-40B4-BE49-F238E27FC236}">
                <a16:creationId xmlns:a16="http://schemas.microsoft.com/office/drawing/2014/main" id="{F53ECBC6-D532-0D5C-3975-4A1357CB1B48}"/>
              </a:ext>
            </a:extLst>
          </p:cNvPr>
          <p:cNvGrpSpPr/>
          <p:nvPr/>
        </p:nvGrpSpPr>
        <p:grpSpPr>
          <a:xfrm>
            <a:off x="1041719" y="1825624"/>
            <a:ext cx="10117971" cy="4158203"/>
            <a:chOff x="256416" y="179366"/>
            <a:chExt cx="11609980" cy="6247939"/>
          </a:xfrm>
        </p:grpSpPr>
        <p:pic>
          <p:nvPicPr>
            <p:cNvPr id="6" name="Picture 5">
              <a:extLst>
                <a:ext uri="{FF2B5EF4-FFF2-40B4-BE49-F238E27FC236}">
                  <a16:creationId xmlns:a16="http://schemas.microsoft.com/office/drawing/2014/main" id="{2DB9DB29-FE09-2E34-F0D1-44C08894A5D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886201" y="3292314"/>
              <a:ext cx="4054642" cy="31349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ED5C8AE-4647-2E0D-2755-D66CA6B153D9}"/>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112660" y="199121"/>
              <a:ext cx="1797869" cy="17960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a:extLst>
                <a:ext uri="{FF2B5EF4-FFF2-40B4-BE49-F238E27FC236}">
                  <a16:creationId xmlns:a16="http://schemas.microsoft.com/office/drawing/2014/main" id="{4BCDA756-05A3-84BE-F7D4-7C6CEC09FAF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1014" y="179366"/>
              <a:ext cx="3433369" cy="22875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a:extLst>
                <a:ext uri="{FF2B5EF4-FFF2-40B4-BE49-F238E27FC236}">
                  <a16:creationId xmlns:a16="http://schemas.microsoft.com/office/drawing/2014/main" id="{0CB6866D-D717-AEDE-AEA6-43003BA2701F}"/>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0066424" y="199121"/>
              <a:ext cx="1784050" cy="18016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0">
              <a:extLst>
                <a:ext uri="{FF2B5EF4-FFF2-40B4-BE49-F238E27FC236}">
                  <a16:creationId xmlns:a16="http://schemas.microsoft.com/office/drawing/2014/main" id="{9AF73181-DEB7-F5A1-83F2-3A2F2850B530}"/>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886200" y="188603"/>
              <a:ext cx="4054643" cy="29499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BE35DD6-1F88-1C7B-A0A5-342EA8E07658}"/>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8112660" y="2091187"/>
              <a:ext cx="3737814" cy="25284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4">
              <a:extLst>
                <a:ext uri="{FF2B5EF4-FFF2-40B4-BE49-F238E27FC236}">
                  <a16:creationId xmlns:a16="http://schemas.microsoft.com/office/drawing/2014/main" id="{E1C7E18B-EF31-291E-2AB3-86E3D23F7F1E}"/>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281014" y="2558294"/>
              <a:ext cx="3408771" cy="194609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erson writing on a white board&#10;&#10;Description automatically generated">
              <a:extLst>
                <a:ext uri="{FF2B5EF4-FFF2-40B4-BE49-F238E27FC236}">
                  <a16:creationId xmlns:a16="http://schemas.microsoft.com/office/drawing/2014/main" id="{C39221EE-91AE-9A0C-1313-6CC983D9C85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8112660" y="4764408"/>
              <a:ext cx="3753736" cy="1662896"/>
            </a:xfrm>
            <a:prstGeom prst="rect">
              <a:avLst/>
            </a:prstGeom>
          </p:spPr>
        </p:pic>
        <p:pic>
          <p:nvPicPr>
            <p:cNvPr id="14" name="Picture 13" descr="A group of people sitting in a tent&#10;&#10;Description automatically generated with low confidence">
              <a:extLst>
                <a:ext uri="{FF2B5EF4-FFF2-40B4-BE49-F238E27FC236}">
                  <a16:creationId xmlns:a16="http://schemas.microsoft.com/office/drawing/2014/main" id="{15D3035E-D4C4-E23C-07D6-A8211CED44D0}"/>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256416" y="4622055"/>
              <a:ext cx="3433369" cy="1805250"/>
            </a:xfrm>
            <a:prstGeom prst="rect">
              <a:avLst/>
            </a:prstGeom>
          </p:spPr>
        </p:pic>
      </p:grpSp>
    </p:spTree>
    <p:extLst>
      <p:ext uri="{BB962C8B-B14F-4D97-AF65-F5344CB8AC3E}">
        <p14:creationId xmlns:p14="http://schemas.microsoft.com/office/powerpoint/2010/main" val="63663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B37433D-63A0-6A29-8579-B9F566C7A071}"/>
              </a:ext>
            </a:extLst>
          </p:cNvPr>
          <p:cNvPicPr>
            <a:picLocks noGrp="1" noChangeAspect="1"/>
          </p:cNvPicPr>
          <p:nvPr>
            <p:ph sz="half" idx="1"/>
          </p:nvPr>
        </p:nvPicPr>
        <p:blipFill>
          <a:blip r:embed="rId3"/>
          <a:stretch>
            <a:fillRect/>
          </a:stretch>
        </p:blipFill>
        <p:spPr>
          <a:xfrm>
            <a:off x="1803412" y="1969040"/>
            <a:ext cx="4095313" cy="4089463"/>
          </a:xfrm>
        </p:spPr>
      </p:pic>
      <p:sp>
        <p:nvSpPr>
          <p:cNvPr id="4" name="Text Placeholder 3">
            <a:extLst>
              <a:ext uri="{FF2B5EF4-FFF2-40B4-BE49-F238E27FC236}">
                <a16:creationId xmlns:a16="http://schemas.microsoft.com/office/drawing/2014/main" id="{C56AA901-497E-2F42-F4EE-B5F30CC2BF89}"/>
              </a:ext>
            </a:extLst>
          </p:cNvPr>
          <p:cNvSpPr>
            <a:spLocks noGrp="1"/>
          </p:cNvSpPr>
          <p:nvPr>
            <p:ph type="body" sz="quarter" idx="10"/>
          </p:nvPr>
        </p:nvSpPr>
        <p:spPr/>
        <p:txBody>
          <a:bodyPr/>
          <a:lstStyle/>
          <a:p>
            <a:endParaRPr lang="en-US"/>
          </a:p>
        </p:txBody>
      </p:sp>
      <p:sp>
        <p:nvSpPr>
          <p:cNvPr id="9" name="Title 1">
            <a:extLst>
              <a:ext uri="{FF2B5EF4-FFF2-40B4-BE49-F238E27FC236}">
                <a16:creationId xmlns:a16="http://schemas.microsoft.com/office/drawing/2014/main" id="{EA309301-2CF4-CC35-9A63-FE8D3558FB44}"/>
              </a:ext>
            </a:extLst>
          </p:cNvPr>
          <p:cNvSpPr>
            <a:spLocks noGrp="1"/>
          </p:cNvSpPr>
          <p:nvPr>
            <p:ph type="title"/>
          </p:nvPr>
        </p:nvSpPr>
        <p:spPr/>
        <p:txBody>
          <a:bodyPr/>
          <a:lstStyle/>
          <a:p>
            <a:r>
              <a:rPr lang="en-US" dirty="0"/>
              <a:t>In the beginning…</a:t>
            </a:r>
          </a:p>
        </p:txBody>
      </p:sp>
      <p:pic>
        <p:nvPicPr>
          <p:cNvPr id="13" name="Picture 12">
            <a:extLst>
              <a:ext uri="{FF2B5EF4-FFF2-40B4-BE49-F238E27FC236}">
                <a16:creationId xmlns:a16="http://schemas.microsoft.com/office/drawing/2014/main" id="{F6F10CCF-FEFE-5F6E-BB06-E3511B0C6A25}"/>
              </a:ext>
            </a:extLst>
          </p:cNvPr>
          <p:cNvPicPr>
            <a:picLocks noChangeAspect="1"/>
          </p:cNvPicPr>
          <p:nvPr/>
        </p:nvPicPr>
        <p:blipFill>
          <a:blip r:embed="rId4"/>
          <a:stretch>
            <a:fillRect/>
          </a:stretch>
        </p:blipFill>
        <p:spPr>
          <a:xfrm>
            <a:off x="6656647" y="1956371"/>
            <a:ext cx="5241613" cy="4102132"/>
          </a:xfrm>
          <a:prstGeom prst="rect">
            <a:avLst/>
          </a:prstGeom>
        </p:spPr>
      </p:pic>
    </p:spTree>
    <p:extLst>
      <p:ext uri="{BB962C8B-B14F-4D97-AF65-F5344CB8AC3E}">
        <p14:creationId xmlns:p14="http://schemas.microsoft.com/office/powerpoint/2010/main" val="334799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B37433D-63A0-6A29-8579-B9F566C7A071}"/>
              </a:ext>
            </a:extLst>
          </p:cNvPr>
          <p:cNvPicPr>
            <a:picLocks noGrp="1" noChangeAspect="1"/>
          </p:cNvPicPr>
          <p:nvPr>
            <p:ph sz="half" idx="1"/>
          </p:nvPr>
        </p:nvPicPr>
        <p:blipFill>
          <a:blip r:embed="rId3"/>
          <a:stretch>
            <a:fillRect/>
          </a:stretch>
        </p:blipFill>
        <p:spPr>
          <a:xfrm>
            <a:off x="1304646" y="1969040"/>
            <a:ext cx="4095313" cy="4089463"/>
          </a:xfrm>
        </p:spPr>
      </p:pic>
      <p:sp>
        <p:nvSpPr>
          <p:cNvPr id="4" name="Text Placeholder 3">
            <a:extLst>
              <a:ext uri="{FF2B5EF4-FFF2-40B4-BE49-F238E27FC236}">
                <a16:creationId xmlns:a16="http://schemas.microsoft.com/office/drawing/2014/main" id="{C56AA901-497E-2F42-F4EE-B5F30CC2BF89}"/>
              </a:ext>
            </a:extLst>
          </p:cNvPr>
          <p:cNvSpPr>
            <a:spLocks noGrp="1"/>
          </p:cNvSpPr>
          <p:nvPr>
            <p:ph type="body" sz="quarter" idx="10"/>
          </p:nvPr>
        </p:nvSpPr>
        <p:spPr/>
        <p:txBody>
          <a:bodyPr/>
          <a:lstStyle/>
          <a:p>
            <a:endParaRPr lang="en-US"/>
          </a:p>
        </p:txBody>
      </p:sp>
      <p:sp>
        <p:nvSpPr>
          <p:cNvPr id="9" name="Title 1">
            <a:extLst>
              <a:ext uri="{FF2B5EF4-FFF2-40B4-BE49-F238E27FC236}">
                <a16:creationId xmlns:a16="http://schemas.microsoft.com/office/drawing/2014/main" id="{EA309301-2CF4-CC35-9A63-FE8D3558FB44}"/>
              </a:ext>
            </a:extLst>
          </p:cNvPr>
          <p:cNvSpPr>
            <a:spLocks noGrp="1"/>
          </p:cNvSpPr>
          <p:nvPr>
            <p:ph type="title"/>
          </p:nvPr>
        </p:nvSpPr>
        <p:spPr/>
        <p:txBody>
          <a:bodyPr/>
          <a:lstStyle/>
          <a:p>
            <a:r>
              <a:rPr lang="en-US" dirty="0"/>
              <a:t>In the beginning…</a:t>
            </a:r>
          </a:p>
        </p:txBody>
      </p:sp>
      <p:sp>
        <p:nvSpPr>
          <p:cNvPr id="3" name="TextBox 2">
            <a:extLst>
              <a:ext uri="{FF2B5EF4-FFF2-40B4-BE49-F238E27FC236}">
                <a16:creationId xmlns:a16="http://schemas.microsoft.com/office/drawing/2014/main" id="{E3F6DBC6-2FAC-9BA4-692C-AAA53BEBB8F5}"/>
              </a:ext>
            </a:extLst>
          </p:cNvPr>
          <p:cNvSpPr txBox="1"/>
          <p:nvPr/>
        </p:nvSpPr>
        <p:spPr>
          <a:xfrm>
            <a:off x="5971309" y="2078182"/>
            <a:ext cx="5957455"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a:t>Long and thin modules running over 8-12 weeks</a:t>
            </a:r>
          </a:p>
          <a:p>
            <a:pPr marL="285750" indent="-285750">
              <a:buFont typeface="Arial" panose="020B0604020202020204" pitchFamily="34" charset="0"/>
              <a:buChar char="•"/>
            </a:pPr>
            <a:r>
              <a:rPr lang="en-US" sz="2800" dirty="0"/>
              <a:t>Alongside other ‘technical’ modules</a:t>
            </a:r>
          </a:p>
          <a:p>
            <a:pPr marL="285750" indent="-285750">
              <a:buFont typeface="Arial" panose="020B0604020202020204" pitchFamily="34" charset="0"/>
              <a:buChar char="•"/>
            </a:pPr>
            <a:r>
              <a:rPr lang="en-US" sz="2800" dirty="0"/>
              <a:t>Distraction from innovation module</a:t>
            </a:r>
          </a:p>
          <a:p>
            <a:pPr marL="285750" indent="-285750">
              <a:buFont typeface="Arial" panose="020B0604020202020204" pitchFamily="34" charset="0"/>
              <a:buChar char="•"/>
            </a:pPr>
            <a:r>
              <a:rPr lang="en-US" sz="2800" dirty="0"/>
              <a:t>Focus and attention waned</a:t>
            </a:r>
          </a:p>
          <a:p>
            <a:pPr marL="285750" indent="-285750">
              <a:buFont typeface="Arial" panose="020B0604020202020204" pitchFamily="34" charset="0"/>
              <a:buChar char="•"/>
            </a:pPr>
            <a:r>
              <a:rPr lang="en-US" sz="2800" dirty="0"/>
              <a:t>Failed to build on learning each week</a:t>
            </a:r>
          </a:p>
          <a:p>
            <a:pPr marL="285750" indent="-285750">
              <a:buFont typeface="Arial" panose="020B0604020202020204" pitchFamily="34" charset="0"/>
              <a:buChar char="•"/>
            </a:pPr>
            <a:r>
              <a:rPr lang="en-US" sz="2800" dirty="0"/>
              <a:t>Lost interest as more interesting technical modules to explore!</a:t>
            </a:r>
          </a:p>
          <a:p>
            <a:pPr marL="285750" indent="-285750">
              <a:buFont typeface="Arial" panose="020B0604020202020204" pitchFamily="34" charset="0"/>
              <a:buChar char="•"/>
            </a:pPr>
            <a:r>
              <a:rPr lang="en-US" sz="2800" dirty="0"/>
              <a:t>Became a box ticking exercise…</a:t>
            </a:r>
          </a:p>
        </p:txBody>
      </p:sp>
    </p:spTree>
    <p:extLst>
      <p:ext uri="{BB962C8B-B14F-4D97-AF65-F5344CB8AC3E}">
        <p14:creationId xmlns:p14="http://schemas.microsoft.com/office/powerpoint/2010/main" val="3590296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949" y="370543"/>
            <a:ext cx="8911687" cy="1249081"/>
          </a:xfrm>
        </p:spPr>
        <p:txBody>
          <a:bodyPr>
            <a:normAutofit fontScale="90000"/>
          </a:bodyPr>
          <a:lstStyle/>
          <a:p>
            <a:r>
              <a:rPr lang="en-GB" dirty="0" err="1">
                <a:solidFill>
                  <a:schemeClr val="bg1">
                    <a:lumMod val="65000"/>
                  </a:schemeClr>
                </a:solidFill>
              </a:rPr>
              <a:t>AkzoNobel</a:t>
            </a:r>
            <a:r>
              <a:rPr lang="en-GB" dirty="0"/>
              <a:t> Global &amp; International®</a:t>
            </a:r>
            <a:br>
              <a:rPr lang="en-GB" dirty="0"/>
            </a:br>
            <a:r>
              <a:rPr lang="en-GB" dirty="0"/>
              <a:t>Data Set</a:t>
            </a:r>
          </a:p>
        </p:txBody>
      </p:sp>
      <p:sp>
        <p:nvSpPr>
          <p:cNvPr id="3" name="Content Placeholder 2"/>
          <p:cNvSpPr>
            <a:spLocks noGrp="1"/>
          </p:cNvSpPr>
          <p:nvPr>
            <p:ph idx="1"/>
          </p:nvPr>
        </p:nvSpPr>
        <p:spPr>
          <a:xfrm>
            <a:off x="2015471" y="1930400"/>
            <a:ext cx="8915400" cy="4882776"/>
          </a:xfrm>
        </p:spPr>
        <p:txBody>
          <a:bodyPr>
            <a:normAutofit fontScale="92500" lnSpcReduction="10000"/>
          </a:bodyPr>
          <a:lstStyle/>
          <a:p>
            <a:pPr>
              <a:lnSpc>
                <a:spcPct val="150000"/>
              </a:lnSpc>
            </a:pPr>
            <a:r>
              <a:rPr lang="en-US" sz="2300" dirty="0"/>
              <a:t>Data (years 2008-2015) 2TB:</a:t>
            </a:r>
          </a:p>
          <a:p>
            <a:pPr lvl="1">
              <a:lnSpc>
                <a:spcPct val="150000"/>
              </a:lnSpc>
            </a:pPr>
            <a:r>
              <a:rPr lang="en-US" sz="2300" dirty="0"/>
              <a:t>IMO </a:t>
            </a:r>
          </a:p>
          <a:p>
            <a:pPr lvl="1">
              <a:lnSpc>
                <a:spcPct val="150000"/>
              </a:lnSpc>
            </a:pPr>
            <a:r>
              <a:rPr lang="en-GB" sz="2300" dirty="0"/>
              <a:t>Locations of all 7000 vessels around the world every 15 mins</a:t>
            </a:r>
          </a:p>
          <a:p>
            <a:pPr lvl="1">
              <a:lnSpc>
                <a:spcPct val="150000"/>
              </a:lnSpc>
            </a:pPr>
            <a:r>
              <a:rPr lang="en-GB" sz="2300" dirty="0"/>
              <a:t>Speed</a:t>
            </a:r>
          </a:p>
          <a:p>
            <a:pPr lvl="1">
              <a:lnSpc>
                <a:spcPct val="150000"/>
              </a:lnSpc>
            </a:pPr>
            <a:r>
              <a:rPr lang="en-GB" sz="2300" dirty="0"/>
              <a:t>Type </a:t>
            </a:r>
          </a:p>
          <a:p>
            <a:pPr lvl="1">
              <a:lnSpc>
                <a:spcPct val="150000"/>
              </a:lnSpc>
            </a:pPr>
            <a:r>
              <a:rPr lang="en-GB" sz="2300" dirty="0"/>
              <a:t>Length</a:t>
            </a:r>
          </a:p>
          <a:p>
            <a:pPr lvl="1">
              <a:lnSpc>
                <a:spcPct val="150000"/>
              </a:lnSpc>
            </a:pPr>
            <a:r>
              <a:rPr lang="en-GB" sz="2300" dirty="0"/>
              <a:t>Draught</a:t>
            </a:r>
          </a:p>
          <a:p>
            <a:pPr lvl="1">
              <a:lnSpc>
                <a:spcPct val="150000"/>
              </a:lnSpc>
            </a:pPr>
            <a:r>
              <a:rPr lang="en-GB" sz="2300" dirty="0"/>
              <a:t>Ports – destinations</a:t>
            </a:r>
          </a:p>
          <a:p>
            <a:pPr lvl="1">
              <a:lnSpc>
                <a:spcPct val="150000"/>
              </a:lnSpc>
            </a:pPr>
            <a:r>
              <a:rPr lang="en-GB" sz="2300" dirty="0"/>
              <a:t>Painted by IP or not</a:t>
            </a:r>
            <a:endParaRPr lang="en-US" sz="2300" dirty="0"/>
          </a:p>
          <a:p>
            <a:endParaRPr lang="en-GB" dirty="0"/>
          </a:p>
        </p:txBody>
      </p:sp>
      <p:pic>
        <p:nvPicPr>
          <p:cNvPr id="4" name="Picture 3"/>
          <p:cNvPicPr>
            <a:picLocks noChangeAspect="1"/>
          </p:cNvPicPr>
          <p:nvPr/>
        </p:nvPicPr>
        <p:blipFill>
          <a:blip r:embed="rId3"/>
          <a:stretch>
            <a:fillRect/>
          </a:stretch>
        </p:blipFill>
        <p:spPr>
          <a:xfrm>
            <a:off x="7519562" y="4464423"/>
            <a:ext cx="4484834" cy="2230717"/>
          </a:xfrm>
          <a:prstGeom prst="rect">
            <a:avLst/>
          </a:prstGeom>
        </p:spPr>
      </p:pic>
      <p:pic>
        <p:nvPicPr>
          <p:cNvPr id="5" name="Picture 4" descr="akzonobel.png">
            <a:extLst>
              <a:ext uri="{FF2B5EF4-FFF2-40B4-BE49-F238E27FC236}">
                <a16:creationId xmlns:a16="http://schemas.microsoft.com/office/drawing/2014/main" id="{FF0F4BB0-F796-9747-4341-0B941E11AEAC}"/>
              </a:ext>
            </a:extLst>
          </p:cNvPr>
          <p:cNvPicPr>
            <a:picLocks noChangeAspect="1"/>
          </p:cNvPicPr>
          <p:nvPr/>
        </p:nvPicPr>
        <p:blipFill>
          <a:blip r:embed="rId4"/>
          <a:stretch>
            <a:fillRect/>
          </a:stretch>
        </p:blipFill>
        <p:spPr>
          <a:xfrm>
            <a:off x="8724434" y="1159735"/>
            <a:ext cx="2743200" cy="1541329"/>
          </a:xfrm>
          <a:prstGeom prst="rect">
            <a:avLst/>
          </a:prstGeom>
        </p:spPr>
      </p:pic>
    </p:spTree>
    <p:extLst>
      <p:ext uri="{BB962C8B-B14F-4D97-AF65-F5344CB8AC3E}">
        <p14:creationId xmlns:p14="http://schemas.microsoft.com/office/powerpoint/2010/main" val="815012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Plotting Vessel Movements</a:t>
            </a:r>
          </a:p>
        </p:txBody>
      </p:sp>
      <p:sp>
        <p:nvSpPr>
          <p:cNvPr id="3" name="Content Placeholder 2"/>
          <p:cNvSpPr>
            <a:spLocks noGrp="1"/>
          </p:cNvSpPr>
          <p:nvPr>
            <p:ph idx="1"/>
          </p:nvPr>
        </p:nvSpPr>
        <p:spPr/>
        <p:txBody>
          <a:bodyPr vert="horz" lIns="91440" tIns="45720" rIns="91440" bIns="45720" rtlCol="0" anchor="t">
            <a:normAutofit/>
          </a:bodyPr>
          <a:lstStyle/>
          <a:p>
            <a:r>
              <a:rPr lang="en-US" sz="2200" dirty="0"/>
              <a:t>Value in seeing locations visited by a vessel over the timespan of our data</a:t>
            </a:r>
          </a:p>
          <a:p>
            <a:r>
              <a:rPr lang="en-US" sz="2200" dirty="0"/>
              <a:t>How can we present this data in a clear way?</a:t>
            </a:r>
          </a:p>
          <a:p>
            <a:r>
              <a:rPr lang="en-US" sz="2200" dirty="0"/>
              <a:t>Can we find vessels that are representative of a certain type?</a:t>
            </a:r>
          </a:p>
          <a:p>
            <a:endParaRPr lang="en-US" dirty="0"/>
          </a:p>
        </p:txBody>
      </p:sp>
      <p:pic>
        <p:nvPicPr>
          <p:cNvPr id="4" name="Picture 3" descr="akzonobel.png">
            <a:extLst>
              <a:ext uri="{FF2B5EF4-FFF2-40B4-BE49-F238E27FC236}">
                <a16:creationId xmlns:a16="http://schemas.microsoft.com/office/drawing/2014/main" id="{F4958D0D-A6D4-AB06-3F86-99EF5CD685B6}"/>
              </a:ext>
            </a:extLst>
          </p:cNvPr>
          <p:cNvPicPr>
            <a:picLocks noChangeAspect="1"/>
          </p:cNvPicPr>
          <p:nvPr/>
        </p:nvPicPr>
        <p:blipFill>
          <a:blip r:embed="rId3"/>
          <a:stretch>
            <a:fillRect/>
          </a:stretch>
        </p:blipFill>
        <p:spPr>
          <a:xfrm>
            <a:off x="838200" y="3595856"/>
            <a:ext cx="2743200" cy="1541329"/>
          </a:xfrm>
          <a:prstGeom prst="rect">
            <a:avLst/>
          </a:prstGeom>
        </p:spPr>
      </p:pic>
    </p:spTree>
    <p:extLst>
      <p:ext uri="{BB962C8B-B14F-4D97-AF65-F5344CB8AC3E}">
        <p14:creationId xmlns:p14="http://schemas.microsoft.com/office/powerpoint/2010/main" val="936087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EF071-59A9-18D6-CD9F-0E5D86515520}"/>
              </a:ext>
            </a:extLst>
          </p:cNvPr>
          <p:cNvSpPr>
            <a:spLocks noGrp="1"/>
          </p:cNvSpPr>
          <p:nvPr>
            <p:ph type="title"/>
          </p:nvPr>
        </p:nvSpPr>
        <p:spPr/>
        <p:txBody>
          <a:bodyPr/>
          <a:lstStyle/>
          <a:p>
            <a:r>
              <a:rPr lang="en-US" dirty="0"/>
              <a:t>Data Innovation Bootcamp Outline</a:t>
            </a:r>
          </a:p>
        </p:txBody>
      </p:sp>
      <p:sp>
        <p:nvSpPr>
          <p:cNvPr id="3" name="Content Placeholder 2">
            <a:extLst>
              <a:ext uri="{FF2B5EF4-FFF2-40B4-BE49-F238E27FC236}">
                <a16:creationId xmlns:a16="http://schemas.microsoft.com/office/drawing/2014/main" id="{3EE24B1F-2E8E-8C78-3C93-A3AED20344F2}"/>
              </a:ext>
            </a:extLst>
          </p:cNvPr>
          <p:cNvSpPr>
            <a:spLocks noGrp="1"/>
          </p:cNvSpPr>
          <p:nvPr>
            <p:ph idx="1"/>
          </p:nvPr>
        </p:nvSpPr>
        <p:spPr/>
        <p:txBody>
          <a:bodyPr/>
          <a:lstStyle/>
          <a:p>
            <a:r>
              <a:rPr lang="en-US" dirty="0"/>
              <a:t>10 contiguous days</a:t>
            </a:r>
          </a:p>
          <a:p>
            <a:r>
              <a:rPr lang="en-US" dirty="0"/>
              <a:t>40 students</a:t>
            </a:r>
          </a:p>
          <a:p>
            <a:r>
              <a:rPr lang="en-US" dirty="0"/>
              <a:t>4 problem owners (from 4 different businesses) – providing 4 domain related data sets to explore</a:t>
            </a:r>
          </a:p>
          <a:p>
            <a:r>
              <a:rPr lang="en-US" dirty="0"/>
              <a:t>Students in groups of 5 (no prior requirements, different academic disciplines)</a:t>
            </a:r>
          </a:p>
        </p:txBody>
      </p:sp>
    </p:spTree>
    <p:extLst>
      <p:ext uri="{BB962C8B-B14F-4D97-AF65-F5344CB8AC3E}">
        <p14:creationId xmlns:p14="http://schemas.microsoft.com/office/powerpoint/2010/main" val="2197469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120C5D9-EE7F-2C2F-0B8E-CD73B14F4BC6}"/>
              </a:ext>
            </a:extLst>
          </p:cNvPr>
          <p:cNvSpPr>
            <a:spLocks noGrp="1"/>
          </p:cNvSpPr>
          <p:nvPr>
            <p:ph type="title" idx="4294967295"/>
          </p:nvPr>
        </p:nvSpPr>
        <p:spPr>
          <a:xfrm>
            <a:off x="252662" y="26988"/>
            <a:ext cx="10262937" cy="1325562"/>
          </a:xfrm>
        </p:spPr>
        <p:txBody>
          <a:bodyPr/>
          <a:lstStyle/>
          <a:p>
            <a:r>
              <a:rPr lang="en-GB" b="1" dirty="0">
                <a:solidFill>
                  <a:srgbClr val="4FE18F"/>
                </a:solidFill>
                <a:latin typeface="Derailed" panose="020B0503030101060003" pitchFamily="34" charset="77"/>
              </a:rPr>
              <a:t>Data Innovation Bootcamps</a:t>
            </a:r>
          </a:p>
        </p:txBody>
      </p:sp>
      <p:grpSp>
        <p:nvGrpSpPr>
          <p:cNvPr id="2" name="Group 1">
            <a:extLst>
              <a:ext uri="{FF2B5EF4-FFF2-40B4-BE49-F238E27FC236}">
                <a16:creationId xmlns:a16="http://schemas.microsoft.com/office/drawing/2014/main" id="{8BEDB4BE-0C48-4BAB-A647-F35550F5B7CC}"/>
              </a:ext>
            </a:extLst>
          </p:cNvPr>
          <p:cNvGrpSpPr/>
          <p:nvPr/>
        </p:nvGrpSpPr>
        <p:grpSpPr>
          <a:xfrm>
            <a:off x="838200" y="1310334"/>
            <a:ext cx="10238840" cy="5182541"/>
            <a:chOff x="442510" y="186469"/>
            <a:chExt cx="10942024" cy="6240835"/>
          </a:xfrm>
        </p:grpSpPr>
        <p:pic>
          <p:nvPicPr>
            <p:cNvPr id="14" name="Picture 10">
              <a:extLst>
                <a:ext uri="{FF2B5EF4-FFF2-40B4-BE49-F238E27FC236}">
                  <a16:creationId xmlns:a16="http://schemas.microsoft.com/office/drawing/2014/main" id="{2417881B-1CC0-425C-BFE2-44709FAF8A1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3874686" y="3382442"/>
              <a:ext cx="4054642" cy="304486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3A42A796-EB25-4736-AC74-1B676AD3D59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442510" y="3638645"/>
              <a:ext cx="3271874" cy="245857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0">
              <a:extLst>
                <a:ext uri="{FF2B5EF4-FFF2-40B4-BE49-F238E27FC236}">
                  <a16:creationId xmlns:a16="http://schemas.microsoft.com/office/drawing/2014/main" id="{4EE605BE-7F7A-4373-A4E7-0E2EB4DAF6C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3949498" y="188603"/>
              <a:ext cx="3928048" cy="294992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4">
              <a:extLst>
                <a:ext uri="{FF2B5EF4-FFF2-40B4-BE49-F238E27FC236}">
                  <a16:creationId xmlns:a16="http://schemas.microsoft.com/office/drawing/2014/main" id="{F149C9AD-871C-49A2-B3D1-E4952BCB1BC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p:blipFill>
          <p:spPr bwMode="auto">
            <a:xfrm>
              <a:off x="8109544" y="186469"/>
              <a:ext cx="3274990" cy="24585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95BDCCB-8B21-485B-99BF-D31022DBDBE4}"/>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8076928" y="3662858"/>
              <a:ext cx="3307606" cy="2484709"/>
            </a:xfrm>
            <a:prstGeom prst="rect">
              <a:avLst/>
            </a:prstGeom>
          </p:spPr>
        </p:pic>
      </p:grpSp>
      <p:sp>
        <p:nvSpPr>
          <p:cNvPr id="12" name="Title 3">
            <a:extLst>
              <a:ext uri="{FF2B5EF4-FFF2-40B4-BE49-F238E27FC236}">
                <a16:creationId xmlns:a16="http://schemas.microsoft.com/office/drawing/2014/main" id="{2212D7B4-5449-4029-AD2F-CF3702715D08}"/>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grpSp>
        <p:nvGrpSpPr>
          <p:cNvPr id="19" name="Group 18">
            <a:extLst>
              <a:ext uri="{FF2B5EF4-FFF2-40B4-BE49-F238E27FC236}">
                <a16:creationId xmlns:a16="http://schemas.microsoft.com/office/drawing/2014/main" id="{B796F04F-9C0C-615C-0372-AEDF18F6C202}"/>
              </a:ext>
            </a:extLst>
          </p:cNvPr>
          <p:cNvGrpSpPr/>
          <p:nvPr/>
        </p:nvGrpSpPr>
        <p:grpSpPr>
          <a:xfrm>
            <a:off x="3197880" y="3458252"/>
            <a:ext cx="5796239" cy="506095"/>
            <a:chOff x="0" y="0"/>
            <a:chExt cx="5796396" cy="506095"/>
          </a:xfrm>
        </p:grpSpPr>
        <p:sp>
          <p:nvSpPr>
            <p:cNvPr id="22" name="Shape 260">
              <a:extLst>
                <a:ext uri="{FF2B5EF4-FFF2-40B4-BE49-F238E27FC236}">
                  <a16:creationId xmlns:a16="http://schemas.microsoft.com/office/drawing/2014/main" id="{BB4562EB-8BF1-FB12-846D-3C1E69D8F18F}"/>
                </a:ext>
              </a:extLst>
            </p:cNvPr>
            <p:cNvSpPr/>
            <p:nvPr/>
          </p:nvSpPr>
          <p:spPr>
            <a:xfrm>
              <a:off x="0" y="0"/>
              <a:ext cx="857402" cy="506095"/>
            </a:xfrm>
            <a:custGeom>
              <a:avLst/>
              <a:gdLst/>
              <a:ahLst/>
              <a:cxnLst/>
              <a:rect l="0" t="0" r="0" b="0"/>
              <a:pathLst>
                <a:path w="857402" h="506095">
                  <a:moveTo>
                    <a:pt x="50610" y="0"/>
                  </a:moveTo>
                  <a:lnTo>
                    <a:pt x="806729" y="0"/>
                  </a:lnTo>
                  <a:cubicBezTo>
                    <a:pt x="834669" y="0"/>
                    <a:pt x="857402" y="22606"/>
                    <a:pt x="857402" y="50546"/>
                  </a:cubicBezTo>
                  <a:lnTo>
                    <a:pt x="857402" y="455422"/>
                  </a:lnTo>
                  <a:cubicBezTo>
                    <a:pt x="857402" y="483362"/>
                    <a:pt x="834669" y="506095"/>
                    <a:pt x="806729" y="506095"/>
                  </a:cubicBezTo>
                  <a:lnTo>
                    <a:pt x="50610" y="506095"/>
                  </a:lnTo>
                  <a:cubicBezTo>
                    <a:pt x="22657" y="506095"/>
                    <a:pt x="0" y="483362"/>
                    <a:pt x="0" y="455422"/>
                  </a:cubicBezTo>
                  <a:lnTo>
                    <a:pt x="0" y="50546"/>
                  </a:lnTo>
                  <a:cubicBezTo>
                    <a:pt x="0" y="22606"/>
                    <a:pt x="22657" y="0"/>
                    <a:pt x="50610" y="0"/>
                  </a:cubicBezTo>
                  <a:close/>
                </a:path>
              </a:pathLst>
            </a:custGeom>
            <a:ln w="0" cap="flat">
              <a:miter lim="127000"/>
            </a:ln>
          </p:spPr>
          <p:style>
            <a:lnRef idx="0">
              <a:srgbClr val="000000">
                <a:alpha val="0"/>
              </a:srgbClr>
            </a:lnRef>
            <a:fillRef idx="1">
              <a:srgbClr val="4FE18F"/>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2408EAA8-BDE7-4809-6D8D-5DE139CDC403}"/>
                </a:ext>
              </a:extLst>
            </p:cNvPr>
            <p:cNvSpPr/>
            <p:nvPr/>
          </p:nvSpPr>
          <p:spPr>
            <a:xfrm>
              <a:off x="84544" y="138938"/>
              <a:ext cx="950119" cy="154840"/>
            </a:xfrm>
            <a:prstGeom prst="rect">
              <a:avLst/>
            </a:prstGeom>
            <a:ln>
              <a:noFill/>
            </a:ln>
          </p:spPr>
          <p:txBody>
            <a:bodyPr vert="horz" lIns="0" tIns="0" rIns="0" bIns="0" rtlCol="0">
              <a:noAutofit/>
            </a:bodyPr>
            <a:lstStyle/>
            <a:p>
              <a:pPr marL="6350" marR="0" lvl="0" indent="-6350" algn="l" defTabSz="914400" rtl="0" eaLnBrk="1" fontAlgn="auto" latinLnBrk="0" hangingPunct="1">
                <a:lnSpc>
                  <a:spcPct val="107000"/>
                </a:lnSpc>
                <a:spcBef>
                  <a:spcPts val="0"/>
                </a:spcBef>
                <a:spcAft>
                  <a:spcPts val="800"/>
                </a:spcAft>
                <a:buClrTx/>
                <a:buSzTx/>
                <a:buFontTx/>
                <a:buNone/>
                <a:tabLst/>
                <a:defRPr/>
              </a:pPr>
              <a:r>
                <a:rPr kumimoji="0" lang="en-GB" sz="9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mn-cs"/>
                </a:rPr>
                <a:t>Understanding </a:t>
              </a:r>
              <a:endParaRPr kumimoji="0" lang="en-GB" sz="10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24" name="Rectangle 23">
              <a:extLst>
                <a:ext uri="{FF2B5EF4-FFF2-40B4-BE49-F238E27FC236}">
                  <a16:creationId xmlns:a16="http://schemas.microsoft.com/office/drawing/2014/main" id="{2760C334-D581-A9C0-864C-33EC9050313A}"/>
                </a:ext>
              </a:extLst>
            </p:cNvPr>
            <p:cNvSpPr/>
            <p:nvPr/>
          </p:nvSpPr>
          <p:spPr>
            <a:xfrm>
              <a:off x="138519" y="262763"/>
              <a:ext cx="766632" cy="154840"/>
            </a:xfrm>
            <a:prstGeom prst="rect">
              <a:avLst/>
            </a:prstGeom>
            <a:ln>
              <a:noFill/>
            </a:ln>
          </p:spPr>
          <p:txBody>
            <a:bodyPr vert="horz" lIns="0" tIns="0" rIns="0" bIns="0" rtlCol="0">
              <a:noAutofit/>
            </a:bodyPr>
            <a:lstStyle/>
            <a:p>
              <a:pPr marL="6350" marR="0" lvl="0" indent="-6350" algn="l" defTabSz="914400" rtl="0" eaLnBrk="1" fontAlgn="auto" latinLnBrk="0" hangingPunct="1">
                <a:lnSpc>
                  <a:spcPct val="107000"/>
                </a:lnSpc>
                <a:spcBef>
                  <a:spcPts val="0"/>
                </a:spcBef>
                <a:spcAft>
                  <a:spcPts val="800"/>
                </a:spcAft>
                <a:buClrTx/>
                <a:buSzTx/>
                <a:buFontTx/>
                <a:buNone/>
                <a:tabLst/>
                <a:defRPr/>
              </a:pPr>
              <a:r>
                <a:rPr kumimoji="0" lang="en-GB" sz="9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mn-cs"/>
                </a:rPr>
                <a:t>the Problem</a:t>
              </a:r>
              <a:endParaRPr kumimoji="0" lang="en-GB" sz="10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25" name="Shape 263">
              <a:extLst>
                <a:ext uri="{FF2B5EF4-FFF2-40B4-BE49-F238E27FC236}">
                  <a16:creationId xmlns:a16="http://schemas.microsoft.com/office/drawing/2014/main" id="{9615221C-D46B-6538-49B3-FE01810CB9AE}"/>
                </a:ext>
              </a:extLst>
            </p:cNvPr>
            <p:cNvSpPr/>
            <p:nvPr/>
          </p:nvSpPr>
          <p:spPr>
            <a:xfrm>
              <a:off x="943127" y="146685"/>
              <a:ext cx="181737" cy="212598"/>
            </a:xfrm>
            <a:custGeom>
              <a:avLst/>
              <a:gdLst/>
              <a:ahLst/>
              <a:cxnLst/>
              <a:rect l="0" t="0" r="0" b="0"/>
              <a:pathLst>
                <a:path w="181737" h="212598">
                  <a:moveTo>
                    <a:pt x="90805" y="0"/>
                  </a:moveTo>
                  <a:lnTo>
                    <a:pt x="181737" y="106299"/>
                  </a:lnTo>
                  <a:lnTo>
                    <a:pt x="90805" y="212598"/>
                  </a:lnTo>
                  <a:lnTo>
                    <a:pt x="90805" y="170180"/>
                  </a:lnTo>
                  <a:lnTo>
                    <a:pt x="0" y="170180"/>
                  </a:lnTo>
                  <a:lnTo>
                    <a:pt x="0" y="42545"/>
                  </a:lnTo>
                  <a:lnTo>
                    <a:pt x="90805" y="42545"/>
                  </a:lnTo>
                  <a:lnTo>
                    <a:pt x="90805" y="0"/>
                  </a:lnTo>
                  <a:close/>
                </a:path>
              </a:pathLst>
            </a:custGeom>
            <a:ln w="0" cap="flat">
              <a:miter lim="127000"/>
            </a:ln>
          </p:spPr>
          <p:style>
            <a:lnRef idx="0">
              <a:srgbClr val="000000">
                <a:alpha val="0"/>
              </a:srgbClr>
            </a:lnRef>
            <a:fillRef idx="1">
              <a:srgbClr val="B0BCDE"/>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Shape 264">
              <a:extLst>
                <a:ext uri="{FF2B5EF4-FFF2-40B4-BE49-F238E27FC236}">
                  <a16:creationId xmlns:a16="http://schemas.microsoft.com/office/drawing/2014/main" id="{62251934-A1A8-E1F6-0020-48059B3FBA76}"/>
                </a:ext>
              </a:extLst>
            </p:cNvPr>
            <p:cNvSpPr/>
            <p:nvPr/>
          </p:nvSpPr>
          <p:spPr>
            <a:xfrm>
              <a:off x="1200302" y="0"/>
              <a:ext cx="857377" cy="506095"/>
            </a:xfrm>
            <a:custGeom>
              <a:avLst/>
              <a:gdLst/>
              <a:ahLst/>
              <a:cxnLst/>
              <a:rect l="0" t="0" r="0" b="0"/>
              <a:pathLst>
                <a:path w="857377" h="506095">
                  <a:moveTo>
                    <a:pt x="50673" y="0"/>
                  </a:moveTo>
                  <a:lnTo>
                    <a:pt x="806831" y="0"/>
                  </a:lnTo>
                  <a:cubicBezTo>
                    <a:pt x="834771" y="0"/>
                    <a:pt x="857377" y="22606"/>
                    <a:pt x="857377" y="50546"/>
                  </a:cubicBezTo>
                  <a:lnTo>
                    <a:pt x="857377" y="455422"/>
                  </a:lnTo>
                  <a:cubicBezTo>
                    <a:pt x="857377" y="483362"/>
                    <a:pt x="834771" y="506095"/>
                    <a:pt x="806831" y="506095"/>
                  </a:cubicBezTo>
                  <a:lnTo>
                    <a:pt x="50673" y="506095"/>
                  </a:lnTo>
                  <a:cubicBezTo>
                    <a:pt x="22733" y="506095"/>
                    <a:pt x="0" y="483362"/>
                    <a:pt x="0" y="455422"/>
                  </a:cubicBezTo>
                  <a:lnTo>
                    <a:pt x="0" y="50546"/>
                  </a:lnTo>
                  <a:cubicBezTo>
                    <a:pt x="0" y="22606"/>
                    <a:pt x="22733" y="0"/>
                    <a:pt x="50673" y="0"/>
                  </a:cubicBezTo>
                  <a:close/>
                </a:path>
              </a:pathLst>
            </a:custGeom>
            <a:ln w="0" cap="flat">
              <a:miter lim="127000"/>
            </a:ln>
          </p:spPr>
          <p:style>
            <a:lnRef idx="0">
              <a:srgbClr val="000000">
                <a:alpha val="0"/>
              </a:srgbClr>
            </a:lnRef>
            <a:fillRef idx="1">
              <a:srgbClr val="4FE18F"/>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EB9E11C7-CAE6-0828-2605-F84155330791}"/>
                </a:ext>
              </a:extLst>
            </p:cNvPr>
            <p:cNvSpPr/>
            <p:nvPr/>
          </p:nvSpPr>
          <p:spPr>
            <a:xfrm>
              <a:off x="1285265" y="138938"/>
              <a:ext cx="950119" cy="154840"/>
            </a:xfrm>
            <a:prstGeom prst="rect">
              <a:avLst/>
            </a:prstGeom>
            <a:ln>
              <a:noFill/>
            </a:ln>
          </p:spPr>
          <p:txBody>
            <a:bodyPr vert="horz" lIns="0" tIns="0" rIns="0" bIns="0" rtlCol="0">
              <a:noAutofit/>
            </a:bodyPr>
            <a:lstStyle/>
            <a:p>
              <a:pPr marL="6350" marR="0" lvl="0" indent="-6350" algn="l" defTabSz="914400" rtl="0" eaLnBrk="1" fontAlgn="auto" latinLnBrk="0" hangingPunct="1">
                <a:lnSpc>
                  <a:spcPct val="107000"/>
                </a:lnSpc>
                <a:spcBef>
                  <a:spcPts val="0"/>
                </a:spcBef>
                <a:spcAft>
                  <a:spcPts val="800"/>
                </a:spcAft>
                <a:buClrTx/>
                <a:buSzTx/>
                <a:buFontTx/>
                <a:buNone/>
                <a:tabLst/>
                <a:defRPr/>
              </a:pPr>
              <a:r>
                <a:rPr kumimoji="0" lang="en-GB" sz="9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mn-cs"/>
                </a:rPr>
                <a:t>Understanding </a:t>
              </a:r>
              <a:endParaRPr kumimoji="0" lang="en-GB" sz="10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28" name="Rectangle 27">
              <a:extLst>
                <a:ext uri="{FF2B5EF4-FFF2-40B4-BE49-F238E27FC236}">
                  <a16:creationId xmlns:a16="http://schemas.microsoft.com/office/drawing/2014/main" id="{44C14B90-B552-E427-EE5B-8F5DCC26D176}"/>
                </a:ext>
              </a:extLst>
            </p:cNvPr>
            <p:cNvSpPr/>
            <p:nvPr/>
          </p:nvSpPr>
          <p:spPr>
            <a:xfrm>
              <a:off x="1431442" y="262763"/>
              <a:ext cx="528874" cy="154840"/>
            </a:xfrm>
            <a:prstGeom prst="rect">
              <a:avLst/>
            </a:prstGeom>
            <a:ln>
              <a:noFill/>
            </a:ln>
          </p:spPr>
          <p:txBody>
            <a:bodyPr vert="horz" lIns="0" tIns="0" rIns="0" bIns="0" rtlCol="0">
              <a:noAutofit/>
            </a:bodyPr>
            <a:lstStyle/>
            <a:p>
              <a:pPr marL="6350" marR="0" lvl="0" indent="-6350" algn="l" defTabSz="914400" rtl="0" eaLnBrk="1" fontAlgn="auto" latinLnBrk="0" hangingPunct="1">
                <a:lnSpc>
                  <a:spcPct val="107000"/>
                </a:lnSpc>
                <a:spcBef>
                  <a:spcPts val="0"/>
                </a:spcBef>
                <a:spcAft>
                  <a:spcPts val="80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mn-cs"/>
                </a:rPr>
                <a:t>the Data</a:t>
              </a:r>
              <a:endParaRPr kumimoji="0" lang="en-GB"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29" name="Shape 267">
              <a:extLst>
                <a:ext uri="{FF2B5EF4-FFF2-40B4-BE49-F238E27FC236}">
                  <a16:creationId xmlns:a16="http://schemas.microsoft.com/office/drawing/2014/main" id="{27922051-C129-ED21-A6BA-846EDBE46806}"/>
                </a:ext>
              </a:extLst>
            </p:cNvPr>
            <p:cNvSpPr/>
            <p:nvPr/>
          </p:nvSpPr>
          <p:spPr>
            <a:xfrm>
              <a:off x="2143405" y="146685"/>
              <a:ext cx="181737" cy="212598"/>
            </a:xfrm>
            <a:custGeom>
              <a:avLst/>
              <a:gdLst/>
              <a:ahLst/>
              <a:cxnLst/>
              <a:rect l="0" t="0" r="0" b="0"/>
              <a:pathLst>
                <a:path w="181737" h="212598">
                  <a:moveTo>
                    <a:pt x="90932" y="0"/>
                  </a:moveTo>
                  <a:lnTo>
                    <a:pt x="181737" y="106299"/>
                  </a:lnTo>
                  <a:lnTo>
                    <a:pt x="90932" y="212598"/>
                  </a:lnTo>
                  <a:lnTo>
                    <a:pt x="90932" y="170180"/>
                  </a:lnTo>
                  <a:lnTo>
                    <a:pt x="0" y="170180"/>
                  </a:lnTo>
                  <a:lnTo>
                    <a:pt x="0" y="42545"/>
                  </a:lnTo>
                  <a:lnTo>
                    <a:pt x="90932" y="42545"/>
                  </a:lnTo>
                  <a:lnTo>
                    <a:pt x="90932" y="0"/>
                  </a:lnTo>
                  <a:close/>
                </a:path>
              </a:pathLst>
            </a:custGeom>
            <a:ln w="0" cap="flat">
              <a:miter lim="127000"/>
            </a:ln>
          </p:spPr>
          <p:style>
            <a:lnRef idx="0">
              <a:srgbClr val="000000">
                <a:alpha val="0"/>
              </a:srgbClr>
            </a:lnRef>
            <a:fillRef idx="1">
              <a:srgbClr val="B0BCDE"/>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Shape 268">
              <a:extLst>
                <a:ext uri="{FF2B5EF4-FFF2-40B4-BE49-F238E27FC236}">
                  <a16:creationId xmlns:a16="http://schemas.microsoft.com/office/drawing/2014/main" id="{6C6DD514-0873-32C0-C420-D87189765A05}"/>
                </a:ext>
              </a:extLst>
            </p:cNvPr>
            <p:cNvSpPr/>
            <p:nvPr/>
          </p:nvSpPr>
          <p:spPr>
            <a:xfrm>
              <a:off x="2400706" y="0"/>
              <a:ext cx="857250" cy="506095"/>
            </a:xfrm>
            <a:custGeom>
              <a:avLst/>
              <a:gdLst/>
              <a:ahLst/>
              <a:cxnLst/>
              <a:rect l="0" t="0" r="0" b="0"/>
              <a:pathLst>
                <a:path w="857250" h="506095">
                  <a:moveTo>
                    <a:pt x="50546" y="0"/>
                  </a:moveTo>
                  <a:lnTo>
                    <a:pt x="806704" y="0"/>
                  </a:lnTo>
                  <a:cubicBezTo>
                    <a:pt x="834644" y="0"/>
                    <a:pt x="857250" y="22606"/>
                    <a:pt x="857250" y="50546"/>
                  </a:cubicBezTo>
                  <a:lnTo>
                    <a:pt x="857250" y="455422"/>
                  </a:lnTo>
                  <a:cubicBezTo>
                    <a:pt x="857250" y="483362"/>
                    <a:pt x="834644" y="506095"/>
                    <a:pt x="806704" y="506095"/>
                  </a:cubicBezTo>
                  <a:lnTo>
                    <a:pt x="50546" y="506095"/>
                  </a:lnTo>
                  <a:cubicBezTo>
                    <a:pt x="22606" y="506095"/>
                    <a:pt x="0" y="483362"/>
                    <a:pt x="0" y="455422"/>
                  </a:cubicBezTo>
                  <a:lnTo>
                    <a:pt x="0" y="50546"/>
                  </a:lnTo>
                  <a:cubicBezTo>
                    <a:pt x="0" y="22606"/>
                    <a:pt x="22606" y="0"/>
                    <a:pt x="50546" y="0"/>
                  </a:cubicBezTo>
                  <a:close/>
                </a:path>
              </a:pathLst>
            </a:custGeom>
            <a:ln w="0" cap="flat">
              <a:miter lim="127000"/>
            </a:ln>
          </p:spPr>
          <p:style>
            <a:lnRef idx="0">
              <a:srgbClr val="000000">
                <a:alpha val="0"/>
              </a:srgbClr>
            </a:lnRef>
            <a:fillRef idx="1">
              <a:srgbClr val="4FE18F"/>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F1FDCA31-0E5E-33DE-19CD-4F53E1337B68}"/>
                </a:ext>
              </a:extLst>
            </p:cNvPr>
            <p:cNvSpPr/>
            <p:nvPr/>
          </p:nvSpPr>
          <p:spPr>
            <a:xfrm>
              <a:off x="2559203" y="138938"/>
              <a:ext cx="755839" cy="154840"/>
            </a:xfrm>
            <a:prstGeom prst="rect">
              <a:avLst/>
            </a:prstGeom>
            <a:ln>
              <a:noFill/>
            </a:ln>
          </p:spPr>
          <p:txBody>
            <a:bodyPr vert="horz" lIns="0" tIns="0" rIns="0" bIns="0" rtlCol="0">
              <a:noAutofit/>
            </a:bodyPr>
            <a:lstStyle/>
            <a:p>
              <a:pPr marL="6350" marR="0" lvl="0" indent="-6350" algn="l" defTabSz="914400" rtl="0" eaLnBrk="1" fontAlgn="auto" latinLnBrk="0" hangingPunct="1">
                <a:lnSpc>
                  <a:spcPct val="107000"/>
                </a:lnSpc>
                <a:spcBef>
                  <a:spcPts val="0"/>
                </a:spcBef>
                <a:spcAft>
                  <a:spcPts val="80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mn-cs"/>
                </a:rPr>
                <a:t>Scoping the </a:t>
              </a:r>
              <a:endParaRPr kumimoji="0" lang="en-GB"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32" name="Rectangle 31">
              <a:extLst>
                <a:ext uri="{FF2B5EF4-FFF2-40B4-BE49-F238E27FC236}">
                  <a16:creationId xmlns:a16="http://schemas.microsoft.com/office/drawing/2014/main" id="{296FFCA1-7789-7F05-8050-B702EC657B35}"/>
                </a:ext>
              </a:extLst>
            </p:cNvPr>
            <p:cNvSpPr/>
            <p:nvPr/>
          </p:nvSpPr>
          <p:spPr>
            <a:xfrm>
              <a:off x="2638578" y="262763"/>
              <a:ext cx="510176" cy="154840"/>
            </a:xfrm>
            <a:prstGeom prst="rect">
              <a:avLst/>
            </a:prstGeom>
            <a:ln>
              <a:noFill/>
            </a:ln>
          </p:spPr>
          <p:txBody>
            <a:bodyPr vert="horz" lIns="0" tIns="0" rIns="0" bIns="0" rtlCol="0">
              <a:noAutofit/>
            </a:bodyPr>
            <a:lstStyle/>
            <a:p>
              <a:pPr marL="6350" marR="0" lvl="0" indent="-6350" algn="l" defTabSz="914400" rtl="0" eaLnBrk="1" fontAlgn="auto" latinLnBrk="0" hangingPunct="1">
                <a:lnSpc>
                  <a:spcPct val="107000"/>
                </a:lnSpc>
                <a:spcBef>
                  <a:spcPts val="0"/>
                </a:spcBef>
                <a:spcAft>
                  <a:spcPts val="800"/>
                </a:spcAft>
                <a:buClrTx/>
                <a:buSzTx/>
                <a:buFontTx/>
                <a:buNone/>
                <a:tabLst/>
                <a:defRPr/>
              </a:pPr>
              <a:r>
                <a:rPr kumimoji="0" lang="en-GB" sz="9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mn-cs"/>
                </a:rPr>
                <a:t>Solution</a:t>
              </a:r>
              <a:endParaRPr kumimoji="0" lang="en-GB" sz="10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33" name="Shape 271">
              <a:extLst>
                <a:ext uri="{FF2B5EF4-FFF2-40B4-BE49-F238E27FC236}">
                  <a16:creationId xmlns:a16="http://schemas.microsoft.com/office/drawing/2014/main" id="{05CBA1EB-539D-B01D-75D0-96C58D93E102}"/>
                </a:ext>
              </a:extLst>
            </p:cNvPr>
            <p:cNvSpPr/>
            <p:nvPr/>
          </p:nvSpPr>
          <p:spPr>
            <a:xfrm>
              <a:off x="3343808" y="146685"/>
              <a:ext cx="181737" cy="212598"/>
            </a:xfrm>
            <a:custGeom>
              <a:avLst/>
              <a:gdLst/>
              <a:ahLst/>
              <a:cxnLst/>
              <a:rect l="0" t="0" r="0" b="0"/>
              <a:pathLst>
                <a:path w="181737" h="212598">
                  <a:moveTo>
                    <a:pt x="90805" y="0"/>
                  </a:moveTo>
                  <a:lnTo>
                    <a:pt x="181737" y="106299"/>
                  </a:lnTo>
                  <a:lnTo>
                    <a:pt x="90805" y="212598"/>
                  </a:lnTo>
                  <a:lnTo>
                    <a:pt x="90805" y="170180"/>
                  </a:lnTo>
                  <a:lnTo>
                    <a:pt x="0" y="170180"/>
                  </a:lnTo>
                  <a:lnTo>
                    <a:pt x="0" y="42545"/>
                  </a:lnTo>
                  <a:lnTo>
                    <a:pt x="90805" y="42545"/>
                  </a:lnTo>
                  <a:lnTo>
                    <a:pt x="90805" y="0"/>
                  </a:lnTo>
                  <a:close/>
                </a:path>
              </a:pathLst>
            </a:custGeom>
            <a:ln w="0" cap="flat">
              <a:miter lim="127000"/>
            </a:ln>
          </p:spPr>
          <p:style>
            <a:lnRef idx="0">
              <a:srgbClr val="000000">
                <a:alpha val="0"/>
              </a:srgbClr>
            </a:lnRef>
            <a:fillRef idx="1">
              <a:srgbClr val="B0BCDE"/>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Shape 272">
              <a:extLst>
                <a:ext uri="{FF2B5EF4-FFF2-40B4-BE49-F238E27FC236}">
                  <a16:creationId xmlns:a16="http://schemas.microsoft.com/office/drawing/2014/main" id="{4815A272-3061-67FA-C79A-6E79DCBDF235}"/>
                </a:ext>
              </a:extLst>
            </p:cNvPr>
            <p:cNvSpPr/>
            <p:nvPr/>
          </p:nvSpPr>
          <p:spPr>
            <a:xfrm>
              <a:off x="3600983" y="0"/>
              <a:ext cx="857377" cy="506095"/>
            </a:xfrm>
            <a:custGeom>
              <a:avLst/>
              <a:gdLst/>
              <a:ahLst/>
              <a:cxnLst/>
              <a:rect l="0" t="0" r="0" b="0"/>
              <a:pathLst>
                <a:path w="857377" h="506095">
                  <a:moveTo>
                    <a:pt x="50546" y="0"/>
                  </a:moveTo>
                  <a:lnTo>
                    <a:pt x="806704" y="0"/>
                  </a:lnTo>
                  <a:cubicBezTo>
                    <a:pt x="834644" y="0"/>
                    <a:pt x="857377" y="22606"/>
                    <a:pt x="857377" y="50546"/>
                  </a:cubicBezTo>
                  <a:lnTo>
                    <a:pt x="857377" y="455422"/>
                  </a:lnTo>
                  <a:cubicBezTo>
                    <a:pt x="857377" y="483362"/>
                    <a:pt x="834644" y="506095"/>
                    <a:pt x="806704" y="506095"/>
                  </a:cubicBezTo>
                  <a:lnTo>
                    <a:pt x="50546" y="506095"/>
                  </a:lnTo>
                  <a:cubicBezTo>
                    <a:pt x="22606" y="506095"/>
                    <a:pt x="0" y="483362"/>
                    <a:pt x="0" y="455422"/>
                  </a:cubicBezTo>
                  <a:lnTo>
                    <a:pt x="0" y="50546"/>
                  </a:lnTo>
                  <a:cubicBezTo>
                    <a:pt x="0" y="22606"/>
                    <a:pt x="22606" y="0"/>
                    <a:pt x="50546" y="0"/>
                  </a:cubicBezTo>
                  <a:close/>
                </a:path>
              </a:pathLst>
            </a:custGeom>
            <a:ln w="0" cap="flat">
              <a:miter lim="127000"/>
            </a:ln>
          </p:spPr>
          <p:style>
            <a:lnRef idx="0">
              <a:srgbClr val="000000">
                <a:alpha val="0"/>
              </a:srgbClr>
            </a:lnRef>
            <a:fillRef idx="1">
              <a:srgbClr val="4FE18F"/>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65515E60-B1B8-A060-BB2E-418235B7F68B}"/>
                </a:ext>
              </a:extLst>
            </p:cNvPr>
            <p:cNvSpPr/>
            <p:nvPr/>
          </p:nvSpPr>
          <p:spPr>
            <a:xfrm>
              <a:off x="3670961" y="138938"/>
              <a:ext cx="992380" cy="154840"/>
            </a:xfrm>
            <a:prstGeom prst="rect">
              <a:avLst/>
            </a:prstGeom>
            <a:ln>
              <a:noFill/>
            </a:ln>
          </p:spPr>
          <p:txBody>
            <a:bodyPr vert="horz" lIns="0" tIns="0" rIns="0" bIns="0" rtlCol="0">
              <a:noAutofit/>
            </a:bodyPr>
            <a:lstStyle/>
            <a:p>
              <a:pPr marL="6350" marR="0" lvl="0" indent="-6350" algn="l" defTabSz="914400" rtl="0" eaLnBrk="1" fontAlgn="auto" latinLnBrk="0" hangingPunct="1">
                <a:lnSpc>
                  <a:spcPct val="107000"/>
                </a:lnSpc>
                <a:spcBef>
                  <a:spcPts val="0"/>
                </a:spcBef>
                <a:spcAft>
                  <a:spcPts val="800"/>
                </a:spcAft>
                <a:buClrTx/>
                <a:buSzTx/>
                <a:buFontTx/>
                <a:buNone/>
                <a:tabLst/>
                <a:defRPr/>
              </a:pPr>
              <a:r>
                <a:rPr kumimoji="0" lang="en-GB" sz="9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mn-cs"/>
                </a:rPr>
                <a:t>Solution Design </a:t>
              </a:r>
              <a:endParaRPr kumimoji="0" lang="en-GB" sz="10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36" name="Rectangle 35">
              <a:extLst>
                <a:ext uri="{FF2B5EF4-FFF2-40B4-BE49-F238E27FC236}">
                  <a16:creationId xmlns:a16="http://schemas.microsoft.com/office/drawing/2014/main" id="{B77E5301-C710-F577-B067-B0A3B843020C}"/>
                </a:ext>
              </a:extLst>
            </p:cNvPr>
            <p:cNvSpPr/>
            <p:nvPr/>
          </p:nvSpPr>
          <p:spPr>
            <a:xfrm>
              <a:off x="3861588" y="262763"/>
              <a:ext cx="453473" cy="154840"/>
            </a:xfrm>
            <a:prstGeom prst="rect">
              <a:avLst/>
            </a:prstGeom>
            <a:ln>
              <a:noFill/>
            </a:ln>
          </p:spPr>
          <p:txBody>
            <a:bodyPr vert="horz" lIns="0" tIns="0" rIns="0" bIns="0" rtlCol="0">
              <a:noAutofit/>
            </a:bodyPr>
            <a:lstStyle/>
            <a:p>
              <a:pPr marL="6350" marR="0" lvl="0" indent="-6350" algn="l" defTabSz="914400" rtl="0" eaLnBrk="1" fontAlgn="auto" latinLnBrk="0" hangingPunct="1">
                <a:lnSpc>
                  <a:spcPct val="107000"/>
                </a:lnSpc>
                <a:spcBef>
                  <a:spcPts val="0"/>
                </a:spcBef>
                <a:spcAft>
                  <a:spcPts val="800"/>
                </a:spcAft>
                <a:buClrTx/>
                <a:buSzTx/>
                <a:buFontTx/>
                <a:buNone/>
                <a:tabLst/>
                <a:defRPr/>
              </a:pPr>
              <a:r>
                <a:rPr kumimoji="0" lang="en-GB" sz="9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mn-cs"/>
                </a:rPr>
                <a:t>&amp; Build</a:t>
              </a:r>
              <a:endParaRPr kumimoji="0" lang="en-GB" sz="10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37" name="Shape 275">
              <a:extLst>
                <a:ext uri="{FF2B5EF4-FFF2-40B4-BE49-F238E27FC236}">
                  <a16:creationId xmlns:a16="http://schemas.microsoft.com/office/drawing/2014/main" id="{5BED73D4-47E6-0207-8521-5391600CEDF8}"/>
                </a:ext>
              </a:extLst>
            </p:cNvPr>
            <p:cNvSpPr/>
            <p:nvPr/>
          </p:nvSpPr>
          <p:spPr>
            <a:xfrm>
              <a:off x="4544086" y="146685"/>
              <a:ext cx="181737" cy="212598"/>
            </a:xfrm>
            <a:custGeom>
              <a:avLst/>
              <a:gdLst/>
              <a:ahLst/>
              <a:cxnLst/>
              <a:rect l="0" t="0" r="0" b="0"/>
              <a:pathLst>
                <a:path w="181737" h="212598">
                  <a:moveTo>
                    <a:pt x="90932" y="0"/>
                  </a:moveTo>
                  <a:lnTo>
                    <a:pt x="181737" y="106299"/>
                  </a:lnTo>
                  <a:lnTo>
                    <a:pt x="90932" y="212598"/>
                  </a:lnTo>
                  <a:lnTo>
                    <a:pt x="90932" y="170180"/>
                  </a:lnTo>
                  <a:lnTo>
                    <a:pt x="0" y="170180"/>
                  </a:lnTo>
                  <a:lnTo>
                    <a:pt x="0" y="42545"/>
                  </a:lnTo>
                  <a:lnTo>
                    <a:pt x="90932" y="42545"/>
                  </a:lnTo>
                  <a:lnTo>
                    <a:pt x="90932" y="0"/>
                  </a:lnTo>
                  <a:close/>
                </a:path>
              </a:pathLst>
            </a:custGeom>
            <a:ln w="0" cap="flat">
              <a:miter lim="127000"/>
            </a:ln>
          </p:spPr>
          <p:style>
            <a:lnRef idx="0">
              <a:srgbClr val="000000">
                <a:alpha val="0"/>
              </a:srgbClr>
            </a:lnRef>
            <a:fillRef idx="1">
              <a:srgbClr val="B0BCDE"/>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Shape 276">
              <a:extLst>
                <a:ext uri="{FF2B5EF4-FFF2-40B4-BE49-F238E27FC236}">
                  <a16:creationId xmlns:a16="http://schemas.microsoft.com/office/drawing/2014/main" id="{583982C4-6C4E-A100-BD53-DD58E252ED89}"/>
                </a:ext>
              </a:extLst>
            </p:cNvPr>
            <p:cNvSpPr/>
            <p:nvPr/>
          </p:nvSpPr>
          <p:spPr>
            <a:xfrm>
              <a:off x="4801261" y="0"/>
              <a:ext cx="857378" cy="506095"/>
            </a:xfrm>
            <a:custGeom>
              <a:avLst/>
              <a:gdLst/>
              <a:ahLst/>
              <a:cxnLst/>
              <a:rect l="0" t="0" r="0" b="0"/>
              <a:pathLst>
                <a:path w="857378" h="506095">
                  <a:moveTo>
                    <a:pt x="50673" y="0"/>
                  </a:moveTo>
                  <a:lnTo>
                    <a:pt x="806831" y="0"/>
                  </a:lnTo>
                  <a:cubicBezTo>
                    <a:pt x="834771" y="0"/>
                    <a:pt x="857378" y="22606"/>
                    <a:pt x="857378" y="50546"/>
                  </a:cubicBezTo>
                  <a:lnTo>
                    <a:pt x="857378" y="455422"/>
                  </a:lnTo>
                  <a:cubicBezTo>
                    <a:pt x="857378" y="483362"/>
                    <a:pt x="834771" y="506095"/>
                    <a:pt x="806831" y="506095"/>
                  </a:cubicBezTo>
                  <a:lnTo>
                    <a:pt x="50673" y="506095"/>
                  </a:lnTo>
                  <a:cubicBezTo>
                    <a:pt x="22733" y="506095"/>
                    <a:pt x="0" y="483362"/>
                    <a:pt x="0" y="455422"/>
                  </a:cubicBezTo>
                  <a:lnTo>
                    <a:pt x="0" y="50546"/>
                  </a:lnTo>
                  <a:cubicBezTo>
                    <a:pt x="0" y="22606"/>
                    <a:pt x="22733" y="0"/>
                    <a:pt x="50673" y="0"/>
                  </a:cubicBezTo>
                  <a:close/>
                </a:path>
              </a:pathLst>
            </a:custGeom>
            <a:ln w="0" cap="flat">
              <a:miter lim="127000"/>
            </a:ln>
          </p:spPr>
          <p:style>
            <a:lnRef idx="0">
              <a:srgbClr val="000000">
                <a:alpha val="0"/>
              </a:srgbClr>
            </a:lnRef>
            <a:fillRef idx="1">
              <a:srgbClr val="4FE18F"/>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D611D544-629D-9681-D8B7-0C6D52D17D98}"/>
                </a:ext>
              </a:extLst>
            </p:cNvPr>
            <p:cNvSpPr/>
            <p:nvPr/>
          </p:nvSpPr>
          <p:spPr>
            <a:xfrm>
              <a:off x="4909973" y="138938"/>
              <a:ext cx="886423" cy="154840"/>
            </a:xfrm>
            <a:prstGeom prst="rect">
              <a:avLst/>
            </a:prstGeom>
            <a:ln>
              <a:noFill/>
            </a:ln>
          </p:spPr>
          <p:txBody>
            <a:bodyPr vert="horz" lIns="0" tIns="0" rIns="0" bIns="0" rtlCol="0">
              <a:noAutofit/>
            </a:bodyPr>
            <a:lstStyle/>
            <a:p>
              <a:pPr marL="6350" marR="0" lvl="0" indent="-6350" algn="l" defTabSz="914400" rtl="0" eaLnBrk="1" fontAlgn="auto" latinLnBrk="0" hangingPunct="1">
                <a:lnSpc>
                  <a:spcPct val="107000"/>
                </a:lnSpc>
                <a:spcBef>
                  <a:spcPts val="0"/>
                </a:spcBef>
                <a:spcAft>
                  <a:spcPts val="800"/>
                </a:spcAft>
                <a:buClrTx/>
                <a:buSzTx/>
                <a:buFontTx/>
                <a:buNone/>
                <a:tabLst/>
                <a:defRPr/>
              </a:pPr>
              <a:r>
                <a:rPr kumimoji="0" lang="en-GB" sz="9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mn-cs"/>
                </a:rPr>
                <a:t>Solution Pitch </a:t>
              </a:r>
              <a:endParaRPr kumimoji="0" lang="en-GB" sz="10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40" name="Rectangle 39">
              <a:extLst>
                <a:ext uri="{FF2B5EF4-FFF2-40B4-BE49-F238E27FC236}">
                  <a16:creationId xmlns:a16="http://schemas.microsoft.com/office/drawing/2014/main" id="{AF410230-3342-6971-B5BE-71D1B3B83333}"/>
                </a:ext>
              </a:extLst>
            </p:cNvPr>
            <p:cNvSpPr/>
            <p:nvPr/>
          </p:nvSpPr>
          <p:spPr>
            <a:xfrm>
              <a:off x="4909973" y="262763"/>
              <a:ext cx="854043" cy="154840"/>
            </a:xfrm>
            <a:prstGeom prst="rect">
              <a:avLst/>
            </a:prstGeom>
            <a:ln>
              <a:noFill/>
            </a:ln>
          </p:spPr>
          <p:txBody>
            <a:bodyPr vert="horz" lIns="0" tIns="0" rIns="0" bIns="0" rtlCol="0">
              <a:noAutofit/>
            </a:bodyPr>
            <a:lstStyle/>
            <a:p>
              <a:pPr marL="6350" marR="0" lvl="0" indent="-6350" algn="l" defTabSz="914400" rtl="0" eaLnBrk="1" fontAlgn="auto" latinLnBrk="0" hangingPunct="1">
                <a:lnSpc>
                  <a:spcPct val="107000"/>
                </a:lnSpc>
                <a:spcBef>
                  <a:spcPts val="0"/>
                </a:spcBef>
                <a:spcAft>
                  <a:spcPts val="800"/>
                </a:spcAft>
                <a:buClrTx/>
                <a:buSzTx/>
                <a:buFontTx/>
                <a:buNone/>
                <a:tabLst/>
                <a:defRPr/>
              </a:pPr>
              <a:r>
                <a:rPr kumimoji="0" lang="en-GB" sz="9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mn-cs"/>
                </a:rPr>
                <a:t>and Feedback</a:t>
              </a:r>
              <a:endParaRPr kumimoji="0" lang="en-GB" sz="10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mn-cs"/>
              </a:endParaRPr>
            </a:p>
          </p:txBody>
        </p:sp>
      </p:grpSp>
      <p:pic>
        <p:nvPicPr>
          <p:cNvPr id="4" name="Picture 16">
            <a:extLst>
              <a:ext uri="{FF2B5EF4-FFF2-40B4-BE49-F238E27FC236}">
                <a16:creationId xmlns:a16="http://schemas.microsoft.com/office/drawing/2014/main" id="{9939E219-785E-38DF-2A1E-7B73E61EA650}"/>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38200" y="1265081"/>
            <a:ext cx="3064524" cy="2034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131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97AC1-6AF8-C145-939A-B5178D3CCED3}"/>
              </a:ext>
            </a:extLst>
          </p:cNvPr>
          <p:cNvSpPr>
            <a:spLocks noGrp="1"/>
          </p:cNvSpPr>
          <p:nvPr>
            <p:ph type="title"/>
          </p:nvPr>
        </p:nvSpPr>
        <p:spPr>
          <a:xfrm>
            <a:off x="838200" y="365125"/>
            <a:ext cx="10515600" cy="617039"/>
          </a:xfrm>
        </p:spPr>
        <p:txBody>
          <a:bodyPr/>
          <a:lstStyle/>
          <a:p>
            <a:r>
              <a:rPr lang="en-GB" b="0" dirty="0"/>
              <a:t>Building towards a solution</a:t>
            </a:r>
            <a:endParaRPr lang="en-US" dirty="0"/>
          </a:p>
        </p:txBody>
      </p:sp>
      <p:pic>
        <p:nvPicPr>
          <p:cNvPr id="5" name="Picture 4" descr="A picture containing clock&#10;&#10;Description automatically generated">
            <a:extLst>
              <a:ext uri="{FF2B5EF4-FFF2-40B4-BE49-F238E27FC236}">
                <a16:creationId xmlns:a16="http://schemas.microsoft.com/office/drawing/2014/main" id="{80519B0E-5CB1-C042-A4AA-7AD1578B49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649865">
            <a:off x="9017240" y="3786563"/>
            <a:ext cx="3813927" cy="3813927"/>
          </a:xfrm>
          <a:prstGeom prst="rect">
            <a:avLst/>
          </a:prstGeom>
        </p:spPr>
      </p:pic>
      <p:sp>
        <p:nvSpPr>
          <p:cNvPr id="4" name="Oval 3">
            <a:extLst>
              <a:ext uri="{FF2B5EF4-FFF2-40B4-BE49-F238E27FC236}">
                <a16:creationId xmlns:a16="http://schemas.microsoft.com/office/drawing/2014/main" id="{664269CD-C30E-3848-BE3D-6774725B1A5D}"/>
              </a:ext>
            </a:extLst>
          </p:cNvPr>
          <p:cNvSpPr/>
          <p:nvPr/>
        </p:nvSpPr>
        <p:spPr>
          <a:xfrm>
            <a:off x="58503" y="2414879"/>
            <a:ext cx="1551691" cy="1464066"/>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bg1"/>
                </a:solidFill>
                <a:highlight>
                  <a:srgbClr val="FF0000"/>
                </a:highlight>
              </a:rPr>
              <a:t>Problem</a:t>
            </a:r>
          </a:p>
        </p:txBody>
      </p:sp>
      <p:sp>
        <p:nvSpPr>
          <p:cNvPr id="6" name="Oval 5">
            <a:extLst>
              <a:ext uri="{FF2B5EF4-FFF2-40B4-BE49-F238E27FC236}">
                <a16:creationId xmlns:a16="http://schemas.microsoft.com/office/drawing/2014/main" id="{D4CA2C7D-A960-F04F-9132-2CF95A59484E}"/>
              </a:ext>
            </a:extLst>
          </p:cNvPr>
          <p:cNvSpPr/>
          <p:nvPr/>
        </p:nvSpPr>
        <p:spPr>
          <a:xfrm>
            <a:off x="1793989" y="2141409"/>
            <a:ext cx="1551691" cy="1464066"/>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a:t>Customer</a:t>
            </a:r>
          </a:p>
        </p:txBody>
      </p:sp>
      <p:sp>
        <p:nvSpPr>
          <p:cNvPr id="7" name="Oval 6">
            <a:extLst>
              <a:ext uri="{FF2B5EF4-FFF2-40B4-BE49-F238E27FC236}">
                <a16:creationId xmlns:a16="http://schemas.microsoft.com/office/drawing/2014/main" id="{0BD20FA0-423C-7140-B381-CE372E175E37}"/>
              </a:ext>
            </a:extLst>
          </p:cNvPr>
          <p:cNvSpPr/>
          <p:nvPr/>
        </p:nvSpPr>
        <p:spPr>
          <a:xfrm>
            <a:off x="5253979" y="1457394"/>
            <a:ext cx="1551691" cy="1464066"/>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a:t>Value</a:t>
            </a:r>
          </a:p>
        </p:txBody>
      </p:sp>
      <p:sp>
        <p:nvSpPr>
          <p:cNvPr id="8" name="Oval 7">
            <a:extLst>
              <a:ext uri="{FF2B5EF4-FFF2-40B4-BE49-F238E27FC236}">
                <a16:creationId xmlns:a16="http://schemas.microsoft.com/office/drawing/2014/main" id="{6A408720-3AA5-D34C-8777-4805EC35DBB4}"/>
              </a:ext>
            </a:extLst>
          </p:cNvPr>
          <p:cNvSpPr/>
          <p:nvPr/>
        </p:nvSpPr>
        <p:spPr>
          <a:xfrm>
            <a:off x="7025653" y="1055971"/>
            <a:ext cx="1551691" cy="1464066"/>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a:t>Business Model</a:t>
            </a:r>
          </a:p>
        </p:txBody>
      </p:sp>
      <p:sp>
        <p:nvSpPr>
          <p:cNvPr id="9" name="Oval 8">
            <a:extLst>
              <a:ext uri="{FF2B5EF4-FFF2-40B4-BE49-F238E27FC236}">
                <a16:creationId xmlns:a16="http://schemas.microsoft.com/office/drawing/2014/main" id="{81392652-62F8-D047-B9E3-38D6981C2EFE}"/>
              </a:ext>
            </a:extLst>
          </p:cNvPr>
          <p:cNvSpPr/>
          <p:nvPr/>
        </p:nvSpPr>
        <p:spPr>
          <a:xfrm>
            <a:off x="8802174" y="677343"/>
            <a:ext cx="1551691" cy="1464066"/>
          </a:xfrm>
          <a:prstGeom prst="ellipse">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a:t>MVP</a:t>
            </a:r>
          </a:p>
        </p:txBody>
      </p:sp>
      <p:sp>
        <p:nvSpPr>
          <p:cNvPr id="10" name="Oval 9">
            <a:extLst>
              <a:ext uri="{FF2B5EF4-FFF2-40B4-BE49-F238E27FC236}">
                <a16:creationId xmlns:a16="http://schemas.microsoft.com/office/drawing/2014/main" id="{D114465F-93D6-D94C-BFB7-0071FA52FEE7}"/>
              </a:ext>
            </a:extLst>
          </p:cNvPr>
          <p:cNvSpPr/>
          <p:nvPr/>
        </p:nvSpPr>
        <p:spPr>
          <a:xfrm>
            <a:off x="10400162" y="134882"/>
            <a:ext cx="1552048" cy="1462997"/>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a:t>Communication </a:t>
            </a:r>
          </a:p>
        </p:txBody>
      </p:sp>
      <p:sp>
        <p:nvSpPr>
          <p:cNvPr id="11" name="Rounded Rectangle 10">
            <a:extLst>
              <a:ext uri="{FF2B5EF4-FFF2-40B4-BE49-F238E27FC236}">
                <a16:creationId xmlns:a16="http://schemas.microsoft.com/office/drawing/2014/main" id="{7F0A8D57-9ED5-E24F-9C51-CE20CDE931D8}"/>
              </a:ext>
            </a:extLst>
          </p:cNvPr>
          <p:cNvSpPr/>
          <p:nvPr/>
        </p:nvSpPr>
        <p:spPr>
          <a:xfrm>
            <a:off x="287194" y="5237050"/>
            <a:ext cx="1116000" cy="331200"/>
          </a:xfrm>
          <a:prstGeom prst="round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a:t>Day 1</a:t>
            </a:r>
          </a:p>
        </p:txBody>
      </p:sp>
      <p:sp>
        <p:nvSpPr>
          <p:cNvPr id="12" name="Rounded Rectangle 11">
            <a:extLst>
              <a:ext uri="{FF2B5EF4-FFF2-40B4-BE49-F238E27FC236}">
                <a16:creationId xmlns:a16="http://schemas.microsoft.com/office/drawing/2014/main" id="{8EE6E0A8-C4AD-2843-883B-760FD023BF28}"/>
              </a:ext>
            </a:extLst>
          </p:cNvPr>
          <p:cNvSpPr/>
          <p:nvPr/>
        </p:nvSpPr>
        <p:spPr>
          <a:xfrm>
            <a:off x="2037832" y="5257244"/>
            <a:ext cx="1123200" cy="331200"/>
          </a:xfrm>
          <a:prstGeom prst="round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a:t>Day 2</a:t>
            </a:r>
          </a:p>
        </p:txBody>
      </p:sp>
      <p:sp>
        <p:nvSpPr>
          <p:cNvPr id="13" name="Rounded Rectangle 12">
            <a:extLst>
              <a:ext uri="{FF2B5EF4-FFF2-40B4-BE49-F238E27FC236}">
                <a16:creationId xmlns:a16="http://schemas.microsoft.com/office/drawing/2014/main" id="{CB4BAA88-9641-664F-B1E3-C14E47D7EF52}"/>
              </a:ext>
            </a:extLst>
          </p:cNvPr>
          <p:cNvSpPr/>
          <p:nvPr/>
        </p:nvSpPr>
        <p:spPr>
          <a:xfrm>
            <a:off x="2008353" y="3716660"/>
            <a:ext cx="1164401" cy="1354279"/>
          </a:xfrm>
          <a:prstGeom prst="round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Exploring the customer jobs, pains and gains leads to understanding the real business need</a:t>
            </a:r>
          </a:p>
        </p:txBody>
      </p:sp>
      <p:sp>
        <p:nvSpPr>
          <p:cNvPr id="14" name="Rounded Rectangle 13">
            <a:extLst>
              <a:ext uri="{FF2B5EF4-FFF2-40B4-BE49-F238E27FC236}">
                <a16:creationId xmlns:a16="http://schemas.microsoft.com/office/drawing/2014/main" id="{4B1C11BF-3B3B-7D4F-8EA0-944D080AB950}"/>
              </a:ext>
            </a:extLst>
          </p:cNvPr>
          <p:cNvSpPr/>
          <p:nvPr/>
        </p:nvSpPr>
        <p:spPr>
          <a:xfrm>
            <a:off x="5441275" y="5224420"/>
            <a:ext cx="1114736" cy="329707"/>
          </a:xfrm>
          <a:prstGeom prst="round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Days 5</a:t>
            </a:r>
            <a:r>
              <a:rPr lang="en-GB" sz="1100" dirty="0"/>
              <a:t> &amp; 6</a:t>
            </a:r>
            <a:endParaRPr lang="en-US" sz="1100" dirty="0"/>
          </a:p>
        </p:txBody>
      </p:sp>
      <p:sp>
        <p:nvSpPr>
          <p:cNvPr id="15" name="Rounded Rectangle 14">
            <a:extLst>
              <a:ext uri="{FF2B5EF4-FFF2-40B4-BE49-F238E27FC236}">
                <a16:creationId xmlns:a16="http://schemas.microsoft.com/office/drawing/2014/main" id="{8675DAE4-42DA-804C-B751-4DD61D0E9F30}"/>
              </a:ext>
            </a:extLst>
          </p:cNvPr>
          <p:cNvSpPr/>
          <p:nvPr/>
        </p:nvSpPr>
        <p:spPr>
          <a:xfrm>
            <a:off x="5407160" y="3103475"/>
            <a:ext cx="1182967" cy="1933436"/>
          </a:xfrm>
          <a:prstGeom prst="round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t>A solid value proposition addresses customer needs and achieves product-market fit</a:t>
            </a:r>
          </a:p>
        </p:txBody>
      </p:sp>
      <p:sp>
        <p:nvSpPr>
          <p:cNvPr id="16" name="Rounded Rectangle 15">
            <a:extLst>
              <a:ext uri="{FF2B5EF4-FFF2-40B4-BE49-F238E27FC236}">
                <a16:creationId xmlns:a16="http://schemas.microsoft.com/office/drawing/2014/main" id="{1840BBFB-5789-4B4B-8F4C-F189BC20357E}"/>
              </a:ext>
            </a:extLst>
          </p:cNvPr>
          <p:cNvSpPr/>
          <p:nvPr/>
        </p:nvSpPr>
        <p:spPr>
          <a:xfrm>
            <a:off x="7230144" y="2782998"/>
            <a:ext cx="1164401" cy="2238236"/>
          </a:xfrm>
          <a:prstGeom prst="round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Understanding the business model, its connections, relationships and dependencies allows us to understand the big picture</a:t>
            </a:r>
          </a:p>
        </p:txBody>
      </p:sp>
      <p:sp>
        <p:nvSpPr>
          <p:cNvPr id="17" name="Rounded Rectangle 16">
            <a:extLst>
              <a:ext uri="{FF2B5EF4-FFF2-40B4-BE49-F238E27FC236}">
                <a16:creationId xmlns:a16="http://schemas.microsoft.com/office/drawing/2014/main" id="{A1B425AF-991D-704C-B372-901D6E0E2E0D}"/>
              </a:ext>
            </a:extLst>
          </p:cNvPr>
          <p:cNvSpPr/>
          <p:nvPr/>
        </p:nvSpPr>
        <p:spPr>
          <a:xfrm>
            <a:off x="7254976" y="5208744"/>
            <a:ext cx="1114736" cy="329707"/>
          </a:xfrm>
          <a:prstGeom prst="round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t>Day 7</a:t>
            </a:r>
            <a:endParaRPr lang="en-US" sz="1100" dirty="0"/>
          </a:p>
        </p:txBody>
      </p:sp>
      <p:sp>
        <p:nvSpPr>
          <p:cNvPr id="18" name="Rounded Rectangle 17">
            <a:extLst>
              <a:ext uri="{FF2B5EF4-FFF2-40B4-BE49-F238E27FC236}">
                <a16:creationId xmlns:a16="http://schemas.microsoft.com/office/drawing/2014/main" id="{FE1AE7FF-2C5C-404F-99CB-DCE97F80AC41}"/>
              </a:ext>
            </a:extLst>
          </p:cNvPr>
          <p:cNvSpPr/>
          <p:nvPr/>
        </p:nvSpPr>
        <p:spPr>
          <a:xfrm>
            <a:off x="8989913" y="2372220"/>
            <a:ext cx="1181561" cy="2631374"/>
          </a:xfrm>
          <a:prstGeom prst="round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t>Our collective understanding of the customer, the value we can create and the business model allows us to design an effective first step – the Minimum Viable Product</a:t>
            </a:r>
          </a:p>
        </p:txBody>
      </p:sp>
      <p:sp>
        <p:nvSpPr>
          <p:cNvPr id="19" name="Rounded Rectangle 18">
            <a:extLst>
              <a:ext uri="{FF2B5EF4-FFF2-40B4-BE49-F238E27FC236}">
                <a16:creationId xmlns:a16="http://schemas.microsoft.com/office/drawing/2014/main" id="{1BC126BE-AC0A-6D47-BFFC-A9EC1AB565FB}"/>
              </a:ext>
            </a:extLst>
          </p:cNvPr>
          <p:cNvSpPr/>
          <p:nvPr/>
        </p:nvSpPr>
        <p:spPr>
          <a:xfrm>
            <a:off x="9022693" y="5191104"/>
            <a:ext cx="1116000" cy="329707"/>
          </a:xfrm>
          <a:prstGeom prst="round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Day </a:t>
            </a:r>
            <a:r>
              <a:rPr lang="en-GB" sz="1100" dirty="0"/>
              <a:t>8</a:t>
            </a:r>
            <a:endParaRPr lang="en-US" sz="1100" dirty="0"/>
          </a:p>
        </p:txBody>
      </p:sp>
      <p:sp>
        <p:nvSpPr>
          <p:cNvPr id="20" name="Rounded Rectangle 19">
            <a:extLst>
              <a:ext uri="{FF2B5EF4-FFF2-40B4-BE49-F238E27FC236}">
                <a16:creationId xmlns:a16="http://schemas.microsoft.com/office/drawing/2014/main" id="{57996BA7-B112-FD48-9CB0-1B11F130121F}"/>
              </a:ext>
            </a:extLst>
          </p:cNvPr>
          <p:cNvSpPr/>
          <p:nvPr/>
        </p:nvSpPr>
        <p:spPr>
          <a:xfrm>
            <a:off x="10627420" y="5181401"/>
            <a:ext cx="1116000" cy="329707"/>
          </a:xfrm>
          <a:prstGeom prst="round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Days 9 &amp; 10</a:t>
            </a:r>
          </a:p>
        </p:txBody>
      </p:sp>
      <p:sp>
        <p:nvSpPr>
          <p:cNvPr id="21" name="Rounded Rectangle 20">
            <a:extLst>
              <a:ext uri="{FF2B5EF4-FFF2-40B4-BE49-F238E27FC236}">
                <a16:creationId xmlns:a16="http://schemas.microsoft.com/office/drawing/2014/main" id="{66F195F3-79A8-9C40-A0F7-91CB01E147BD}"/>
              </a:ext>
            </a:extLst>
          </p:cNvPr>
          <p:cNvSpPr/>
          <p:nvPr/>
        </p:nvSpPr>
        <p:spPr>
          <a:xfrm>
            <a:off x="10594640" y="1879386"/>
            <a:ext cx="1181561" cy="3169014"/>
          </a:xfrm>
          <a:prstGeom prst="round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Communication is key to achieving buy-in for ideas.  Using the MVP, methods of communication are explored and fed back to the problem owner. </a:t>
            </a:r>
          </a:p>
        </p:txBody>
      </p:sp>
      <p:sp>
        <p:nvSpPr>
          <p:cNvPr id="22" name="Rounded Rectangle 21">
            <a:extLst>
              <a:ext uri="{FF2B5EF4-FFF2-40B4-BE49-F238E27FC236}">
                <a16:creationId xmlns:a16="http://schemas.microsoft.com/office/drawing/2014/main" id="{30409E18-DB4F-4842-9C75-CCFB4A491D21}"/>
              </a:ext>
            </a:extLst>
          </p:cNvPr>
          <p:cNvSpPr/>
          <p:nvPr/>
        </p:nvSpPr>
        <p:spPr>
          <a:xfrm>
            <a:off x="271234" y="3940681"/>
            <a:ext cx="1147920" cy="1110352"/>
          </a:xfrm>
          <a:prstGeom prst="round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Deep dive into the problem before considering solutions </a:t>
            </a:r>
          </a:p>
        </p:txBody>
      </p:sp>
      <p:pic>
        <p:nvPicPr>
          <p:cNvPr id="27" name="Picture 26" descr="A picture containing text, watch&#10;&#10;Description automatically generated">
            <a:extLst>
              <a:ext uri="{FF2B5EF4-FFF2-40B4-BE49-F238E27FC236}">
                <a16:creationId xmlns:a16="http://schemas.microsoft.com/office/drawing/2014/main" id="{BEFE64DC-0B8D-0545-98ED-8268590332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13911" y="5665931"/>
            <a:ext cx="1369464" cy="647469"/>
          </a:xfrm>
          <a:prstGeom prst="rect">
            <a:avLst/>
          </a:prstGeom>
        </p:spPr>
      </p:pic>
      <p:sp>
        <p:nvSpPr>
          <p:cNvPr id="28" name="TextBox 27">
            <a:extLst>
              <a:ext uri="{FF2B5EF4-FFF2-40B4-BE49-F238E27FC236}">
                <a16:creationId xmlns:a16="http://schemas.microsoft.com/office/drawing/2014/main" id="{A99D935D-8607-A343-9E79-CC5BD37A0155}"/>
              </a:ext>
            </a:extLst>
          </p:cNvPr>
          <p:cNvSpPr txBox="1"/>
          <p:nvPr/>
        </p:nvSpPr>
        <p:spPr>
          <a:xfrm>
            <a:off x="1890177" y="6350826"/>
            <a:ext cx="1398140" cy="246221"/>
          </a:xfrm>
          <a:prstGeom prst="rect">
            <a:avLst/>
          </a:prstGeom>
          <a:noFill/>
        </p:spPr>
        <p:txBody>
          <a:bodyPr wrap="none" rtlCol="0">
            <a:spAutoFit/>
          </a:bodyPr>
          <a:lstStyle/>
          <a:p>
            <a:r>
              <a:rPr lang="en-US" sz="1000" dirty="0"/>
              <a:t>Customer Journey Map</a:t>
            </a:r>
          </a:p>
        </p:txBody>
      </p:sp>
      <p:sp>
        <p:nvSpPr>
          <p:cNvPr id="29" name="TextBox 28">
            <a:extLst>
              <a:ext uri="{FF2B5EF4-FFF2-40B4-BE49-F238E27FC236}">
                <a16:creationId xmlns:a16="http://schemas.microsoft.com/office/drawing/2014/main" id="{86A810CD-B853-7C48-964F-0BCE260CC4B3}"/>
              </a:ext>
            </a:extLst>
          </p:cNvPr>
          <p:cNvSpPr txBox="1"/>
          <p:nvPr/>
        </p:nvSpPr>
        <p:spPr>
          <a:xfrm>
            <a:off x="5226985" y="6350826"/>
            <a:ext cx="1627369" cy="246221"/>
          </a:xfrm>
          <a:prstGeom prst="rect">
            <a:avLst/>
          </a:prstGeom>
          <a:noFill/>
        </p:spPr>
        <p:txBody>
          <a:bodyPr wrap="none" rtlCol="0">
            <a:spAutoFit/>
          </a:bodyPr>
          <a:lstStyle/>
          <a:p>
            <a:r>
              <a:rPr lang="en-US" sz="1000" dirty="0"/>
              <a:t>Value Proposition Template</a:t>
            </a:r>
          </a:p>
        </p:txBody>
      </p:sp>
      <p:sp>
        <p:nvSpPr>
          <p:cNvPr id="30" name="TextBox 29">
            <a:extLst>
              <a:ext uri="{FF2B5EF4-FFF2-40B4-BE49-F238E27FC236}">
                <a16:creationId xmlns:a16="http://schemas.microsoft.com/office/drawing/2014/main" id="{4B9773F1-4C95-824E-A003-5A52F6E82C5F}"/>
              </a:ext>
            </a:extLst>
          </p:cNvPr>
          <p:cNvSpPr txBox="1"/>
          <p:nvPr/>
        </p:nvSpPr>
        <p:spPr>
          <a:xfrm>
            <a:off x="7092534" y="6350825"/>
            <a:ext cx="1420582" cy="246221"/>
          </a:xfrm>
          <a:prstGeom prst="rect">
            <a:avLst/>
          </a:prstGeom>
          <a:noFill/>
        </p:spPr>
        <p:txBody>
          <a:bodyPr wrap="none" rtlCol="0">
            <a:spAutoFit/>
          </a:bodyPr>
          <a:lstStyle/>
          <a:p>
            <a:r>
              <a:rPr lang="en-US" sz="1000" dirty="0"/>
              <a:t>Business Model Canvas </a:t>
            </a:r>
          </a:p>
        </p:txBody>
      </p:sp>
      <p:pic>
        <p:nvPicPr>
          <p:cNvPr id="40" name="Picture 39" descr="Graphical user interface, application, table, Excel&#10;&#10;Description automatically generated">
            <a:extLst>
              <a:ext uri="{FF2B5EF4-FFF2-40B4-BE49-F238E27FC236}">
                <a16:creationId xmlns:a16="http://schemas.microsoft.com/office/drawing/2014/main" id="{93864351-2F72-9241-BDDB-C07CAA00979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74047" y="5637089"/>
            <a:ext cx="1033012" cy="744163"/>
          </a:xfrm>
          <a:prstGeom prst="rect">
            <a:avLst/>
          </a:prstGeom>
        </p:spPr>
      </p:pic>
      <p:sp>
        <p:nvSpPr>
          <p:cNvPr id="41" name="TextBox 40">
            <a:extLst>
              <a:ext uri="{FF2B5EF4-FFF2-40B4-BE49-F238E27FC236}">
                <a16:creationId xmlns:a16="http://schemas.microsoft.com/office/drawing/2014/main" id="{C0B58489-AC0D-564B-ABB3-98913ED56ED0}"/>
              </a:ext>
            </a:extLst>
          </p:cNvPr>
          <p:cNvSpPr txBox="1"/>
          <p:nvPr/>
        </p:nvSpPr>
        <p:spPr>
          <a:xfrm>
            <a:off x="8867728" y="6350826"/>
            <a:ext cx="1250663" cy="246221"/>
          </a:xfrm>
          <a:prstGeom prst="rect">
            <a:avLst/>
          </a:prstGeom>
          <a:noFill/>
        </p:spPr>
        <p:txBody>
          <a:bodyPr wrap="none" rtlCol="0">
            <a:spAutoFit/>
          </a:bodyPr>
          <a:lstStyle/>
          <a:p>
            <a:r>
              <a:rPr lang="en-US" sz="1000" dirty="0"/>
              <a:t>Project delivery plan</a:t>
            </a:r>
          </a:p>
        </p:txBody>
      </p:sp>
      <p:pic>
        <p:nvPicPr>
          <p:cNvPr id="43" name="Picture 42" descr="Chart, waterfall chart&#10;&#10;Description automatically generated">
            <a:extLst>
              <a:ext uri="{FF2B5EF4-FFF2-40B4-BE49-F238E27FC236}">
                <a16:creationId xmlns:a16="http://schemas.microsoft.com/office/drawing/2014/main" id="{5CA830D9-F90B-A74C-80F6-48FAFB5005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67728" y="5731072"/>
            <a:ext cx="1379556" cy="477280"/>
          </a:xfrm>
          <a:prstGeom prst="rect">
            <a:avLst/>
          </a:prstGeom>
        </p:spPr>
      </p:pic>
      <p:pic>
        <p:nvPicPr>
          <p:cNvPr id="45" name="Picture 44" descr="A picture containing timeline&#10;&#10;Description automatically generated">
            <a:extLst>
              <a:ext uri="{FF2B5EF4-FFF2-40B4-BE49-F238E27FC236}">
                <a16:creationId xmlns:a16="http://schemas.microsoft.com/office/drawing/2014/main" id="{921A735F-67CE-9249-AEDF-55F24E46C03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76109" y="5610424"/>
            <a:ext cx="1250777" cy="758481"/>
          </a:xfrm>
          <a:prstGeom prst="rect">
            <a:avLst/>
          </a:prstGeom>
        </p:spPr>
      </p:pic>
      <p:sp>
        <p:nvSpPr>
          <p:cNvPr id="23" name="Oval 22">
            <a:extLst>
              <a:ext uri="{FF2B5EF4-FFF2-40B4-BE49-F238E27FC236}">
                <a16:creationId xmlns:a16="http://schemas.microsoft.com/office/drawing/2014/main" id="{4E95F6A6-5CD3-371B-4969-EB97694C2168}"/>
              </a:ext>
            </a:extLst>
          </p:cNvPr>
          <p:cNvSpPr/>
          <p:nvPr/>
        </p:nvSpPr>
        <p:spPr>
          <a:xfrm>
            <a:off x="3649857" y="1804616"/>
            <a:ext cx="1551691" cy="1464066"/>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t>Data</a:t>
            </a:r>
            <a:endParaRPr lang="en-US" sz="1100" dirty="0"/>
          </a:p>
        </p:txBody>
      </p:sp>
      <p:sp>
        <p:nvSpPr>
          <p:cNvPr id="24" name="Rounded Rectangle 11">
            <a:extLst>
              <a:ext uri="{FF2B5EF4-FFF2-40B4-BE49-F238E27FC236}">
                <a16:creationId xmlns:a16="http://schemas.microsoft.com/office/drawing/2014/main" id="{D9D47F88-D315-0F25-ADA4-F79BCE57D429}"/>
              </a:ext>
            </a:extLst>
          </p:cNvPr>
          <p:cNvSpPr/>
          <p:nvPr/>
        </p:nvSpPr>
        <p:spPr>
          <a:xfrm>
            <a:off x="3864103" y="5257244"/>
            <a:ext cx="1123200" cy="331200"/>
          </a:xfrm>
          <a:prstGeom prst="round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Day</a:t>
            </a:r>
            <a:r>
              <a:rPr lang="en-GB" sz="1100" dirty="0"/>
              <a:t>s 3 &amp; 4</a:t>
            </a:r>
            <a:endParaRPr lang="en-US" sz="1100" dirty="0"/>
          </a:p>
        </p:txBody>
      </p:sp>
      <p:sp>
        <p:nvSpPr>
          <p:cNvPr id="25" name="Rounded Rectangle 12">
            <a:extLst>
              <a:ext uri="{FF2B5EF4-FFF2-40B4-BE49-F238E27FC236}">
                <a16:creationId xmlns:a16="http://schemas.microsoft.com/office/drawing/2014/main" id="{A4A38B8C-44A2-FFB0-329D-C4689728625C}"/>
              </a:ext>
            </a:extLst>
          </p:cNvPr>
          <p:cNvSpPr/>
          <p:nvPr/>
        </p:nvSpPr>
        <p:spPr>
          <a:xfrm>
            <a:off x="3843503" y="3445727"/>
            <a:ext cx="1164401" cy="1625212"/>
          </a:xfrm>
          <a:prstGeom prst="round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t>Fundamental data analysis techniques.  First steps into exploring </a:t>
            </a:r>
            <a:r>
              <a:rPr lang="en-GB" sz="1000"/>
              <a:t>and communicating data.  </a:t>
            </a:r>
            <a:endParaRPr lang="en-US" sz="1000" dirty="0"/>
          </a:p>
        </p:txBody>
      </p:sp>
    </p:spTree>
    <p:extLst>
      <p:ext uri="{BB962C8B-B14F-4D97-AF65-F5344CB8AC3E}">
        <p14:creationId xmlns:p14="http://schemas.microsoft.com/office/powerpoint/2010/main" val="1519002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77FD00A9-F75A-3471-8863-4A0FDF10ED5C}"/>
              </a:ext>
            </a:extLst>
          </p:cNvPr>
          <p:cNvSpPr>
            <a:spLocks noGrp="1"/>
          </p:cNvSpPr>
          <p:nvPr>
            <p:ph sz="half" idx="1"/>
          </p:nvPr>
        </p:nvSpPr>
        <p:spPr>
          <a:xfrm>
            <a:off x="6241278" y="1066844"/>
            <a:ext cx="4791342" cy="4317007"/>
          </a:xfrm>
        </p:spPr>
        <p:txBody>
          <a:bodyPr/>
          <a:lstStyle/>
          <a:p>
            <a:pPr marL="0" indent="0">
              <a:buNone/>
            </a:pPr>
            <a:r>
              <a:rPr lang="en-GB" sz="4000" b="0" i="0" dirty="0">
                <a:solidFill>
                  <a:srgbClr val="333333"/>
                </a:solidFill>
                <a:effectLst/>
                <a:latin typeface="+mn-lt"/>
              </a:rPr>
              <a:t>“If I had an hour to solve a problem I'd spend 55 minutes thinking about the problem and five minutes thinking about solutions.”</a:t>
            </a:r>
            <a:endParaRPr lang="en-US" sz="4000" dirty="0">
              <a:latin typeface="+mn-lt"/>
            </a:endParaRPr>
          </a:p>
        </p:txBody>
      </p:sp>
      <p:pic>
        <p:nvPicPr>
          <p:cNvPr id="8" name="Picture 2" descr="Image 1 - Albert Einstein Tongue Out LARGE A1 Size Glossy Poster! **UK SELLER**">
            <a:extLst>
              <a:ext uri="{FF2B5EF4-FFF2-40B4-BE49-F238E27FC236}">
                <a16:creationId xmlns:a16="http://schemas.microsoft.com/office/drawing/2014/main" id="{4B68053B-801E-E04D-9F41-C61DB7917EE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95132" y="365125"/>
            <a:ext cx="4179576" cy="5607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963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8" descr="Graphical user interface&#10;&#10;Description automatically generated with medium confidence">
            <a:extLst>
              <a:ext uri="{FF2B5EF4-FFF2-40B4-BE49-F238E27FC236}">
                <a16:creationId xmlns:a16="http://schemas.microsoft.com/office/drawing/2014/main" id="{FD45AF7A-F3BA-AC56-9306-3D4FE4F4CEFE}"/>
              </a:ext>
            </a:extLst>
          </p:cNvPr>
          <p:cNvPicPr>
            <a:picLocks noChangeAspect="1"/>
          </p:cNvPicPr>
          <p:nvPr/>
        </p:nvPicPr>
        <p:blipFill>
          <a:blip r:embed="rId2"/>
          <a:stretch>
            <a:fillRect/>
          </a:stretch>
        </p:blipFill>
        <p:spPr>
          <a:xfrm>
            <a:off x="0" y="5503133"/>
            <a:ext cx="3962400" cy="1354867"/>
          </a:xfrm>
          <a:prstGeom prst="rect">
            <a:avLst/>
          </a:prstGeom>
        </p:spPr>
      </p:pic>
      <p:sp>
        <p:nvSpPr>
          <p:cNvPr id="2" name="Title 1">
            <a:extLst>
              <a:ext uri="{FF2B5EF4-FFF2-40B4-BE49-F238E27FC236}">
                <a16:creationId xmlns:a16="http://schemas.microsoft.com/office/drawing/2014/main" id="{A5D9C496-607B-D9E8-2B9A-E18B1E226033}"/>
              </a:ext>
            </a:extLst>
          </p:cNvPr>
          <p:cNvSpPr txBox="1">
            <a:spLocks/>
          </p:cNvSpPr>
          <p:nvPr/>
        </p:nvSpPr>
        <p:spPr>
          <a:xfrm>
            <a:off x="567179" y="459348"/>
            <a:ext cx="11065497" cy="130346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rgbClr val="4FE18F"/>
                </a:solidFill>
                <a:latin typeface="+mn-lt"/>
              </a:rPr>
              <a:t>Root Cause Analysis  - 5 Whys</a:t>
            </a:r>
          </a:p>
        </p:txBody>
      </p:sp>
      <p:pic>
        <p:nvPicPr>
          <p:cNvPr id="4" name="Picture 2" descr="5 whys analysis">
            <a:extLst>
              <a:ext uri="{FF2B5EF4-FFF2-40B4-BE49-F238E27FC236}">
                <a16:creationId xmlns:a16="http://schemas.microsoft.com/office/drawing/2014/main" id="{8D4C441A-FFCB-B4A8-4D5F-E54C2E0171FC}"/>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838200" y="2071869"/>
            <a:ext cx="5540813" cy="35958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1D297CB-F3E1-CBEB-AD25-3F5A56414976}"/>
              </a:ext>
            </a:extLst>
          </p:cNvPr>
          <p:cNvSpPr txBox="1"/>
          <p:nvPr/>
        </p:nvSpPr>
        <p:spPr>
          <a:xfrm>
            <a:off x="6562847" y="1912803"/>
            <a:ext cx="4629873" cy="3754874"/>
          </a:xfrm>
          <a:prstGeom prst="rect">
            <a:avLst/>
          </a:prstGeom>
          <a:noFill/>
        </p:spPr>
        <p:txBody>
          <a:bodyPr wrap="square" rtlCol="0">
            <a:spAutoFit/>
          </a:bodyPr>
          <a:lstStyle/>
          <a:p>
            <a:pPr algn="l"/>
            <a:r>
              <a:rPr lang="en-GB" sz="1400" b="1" i="0" dirty="0">
                <a:solidFill>
                  <a:srgbClr val="606060"/>
                </a:solidFill>
                <a:effectLst/>
                <a:latin typeface="Montserrat" pitchFamily="2" charset="77"/>
              </a:rPr>
              <a:t>Questions</a:t>
            </a:r>
            <a:r>
              <a:rPr lang="en-GB" sz="1400" b="0" i="0" dirty="0">
                <a:solidFill>
                  <a:srgbClr val="606060"/>
                </a:solidFill>
                <a:effectLst/>
                <a:latin typeface="Montserrat" pitchFamily="2" charset="77"/>
              </a:rPr>
              <a:t>:</a:t>
            </a:r>
          </a:p>
          <a:p>
            <a:pPr algn="l">
              <a:buFont typeface="+mj-lt"/>
              <a:buAutoNum type="arabicPeriod"/>
            </a:pPr>
            <a:r>
              <a:rPr lang="en-GB" sz="1400" b="1" i="0" dirty="0">
                <a:solidFill>
                  <a:srgbClr val="606060"/>
                </a:solidFill>
                <a:effectLst/>
                <a:latin typeface="Mont"/>
              </a:rPr>
              <a:t>Why didn’t we send the newsletter on time?</a:t>
            </a:r>
            <a:r>
              <a:rPr lang="en-GB" sz="1400" b="0" i="0" dirty="0">
                <a:solidFill>
                  <a:srgbClr val="606060"/>
                </a:solidFill>
                <a:effectLst/>
                <a:latin typeface="Mont"/>
              </a:rPr>
              <a:t> Updates were not implemented until the deadline.</a:t>
            </a:r>
          </a:p>
          <a:p>
            <a:pPr algn="l">
              <a:buFont typeface="+mj-lt"/>
              <a:buAutoNum type="arabicPeriod"/>
            </a:pPr>
            <a:r>
              <a:rPr lang="en-GB" sz="1400" b="1" i="0" dirty="0">
                <a:solidFill>
                  <a:srgbClr val="606060"/>
                </a:solidFill>
                <a:effectLst/>
                <a:latin typeface="Mont"/>
              </a:rPr>
              <a:t>Why were the updates not implemented on time?</a:t>
            </a:r>
            <a:r>
              <a:rPr lang="en-GB" sz="1400" b="0" i="0" dirty="0">
                <a:solidFill>
                  <a:srgbClr val="606060"/>
                </a:solidFill>
                <a:effectLst/>
                <a:latin typeface="Mont"/>
              </a:rPr>
              <a:t> Because the developers were still working on the new features.</a:t>
            </a:r>
          </a:p>
          <a:p>
            <a:pPr algn="l">
              <a:buFont typeface="+mj-lt"/>
              <a:buAutoNum type="arabicPeriod"/>
            </a:pPr>
            <a:r>
              <a:rPr lang="en-GB" sz="1400" b="1" i="0" dirty="0">
                <a:solidFill>
                  <a:srgbClr val="606060"/>
                </a:solidFill>
                <a:effectLst/>
                <a:latin typeface="Mont"/>
              </a:rPr>
              <a:t>Why were the developers still working on the new features?</a:t>
            </a:r>
            <a:r>
              <a:rPr lang="en-GB" sz="1400" b="0" i="0" dirty="0">
                <a:solidFill>
                  <a:srgbClr val="606060"/>
                </a:solidFill>
                <a:effectLst/>
                <a:latin typeface="Mont"/>
              </a:rPr>
              <a:t> One of the new developers didn’t know the procedures.</a:t>
            </a:r>
          </a:p>
          <a:p>
            <a:pPr algn="l">
              <a:buFont typeface="+mj-lt"/>
              <a:buAutoNum type="arabicPeriod"/>
            </a:pPr>
            <a:r>
              <a:rPr lang="en-GB" sz="1400" b="1" i="0" dirty="0">
                <a:solidFill>
                  <a:srgbClr val="606060"/>
                </a:solidFill>
                <a:effectLst/>
                <a:latin typeface="Mont"/>
              </a:rPr>
              <a:t>Why was the new developer unfamiliar with all procedures?</a:t>
            </a:r>
            <a:r>
              <a:rPr lang="en-GB" sz="1400" b="0" i="0" dirty="0">
                <a:solidFill>
                  <a:srgbClr val="606060"/>
                </a:solidFill>
                <a:effectLst/>
                <a:latin typeface="Mont"/>
              </a:rPr>
              <a:t> He was not trained properly.</a:t>
            </a:r>
          </a:p>
          <a:p>
            <a:pPr algn="l">
              <a:buFont typeface="+mj-lt"/>
              <a:buAutoNum type="arabicPeriod"/>
            </a:pPr>
            <a:r>
              <a:rPr lang="en-GB" sz="1400" b="1" i="0" dirty="0">
                <a:solidFill>
                  <a:srgbClr val="606060"/>
                </a:solidFill>
                <a:effectLst/>
                <a:latin typeface="Mont"/>
              </a:rPr>
              <a:t>Why was he not trained properly?</a:t>
            </a:r>
            <a:r>
              <a:rPr lang="en-GB" sz="1400" b="0" i="0" dirty="0">
                <a:solidFill>
                  <a:srgbClr val="606060"/>
                </a:solidFill>
                <a:effectLst/>
                <a:latin typeface="Mont"/>
              </a:rPr>
              <a:t> Because CTO believes that new employees don’t need thorough training and they should learn while working.</a:t>
            </a:r>
          </a:p>
          <a:p>
            <a:pPr algn="l"/>
            <a:r>
              <a:rPr lang="en-GB" sz="1400" b="0" i="0" dirty="0">
                <a:solidFill>
                  <a:srgbClr val="606060"/>
                </a:solidFill>
                <a:effectLst/>
                <a:latin typeface="Montserrat" pitchFamily="2" charset="77"/>
              </a:rPr>
              <a:t>You can notice that the root cause of the initial problem turned out to be something completely different from most expectations.</a:t>
            </a:r>
          </a:p>
        </p:txBody>
      </p:sp>
    </p:spTree>
    <p:extLst>
      <p:ext uri="{BB962C8B-B14F-4D97-AF65-F5344CB8AC3E}">
        <p14:creationId xmlns:p14="http://schemas.microsoft.com/office/powerpoint/2010/main" val="3974770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C24C4-C3D6-6967-0EA6-08AADFEA104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252689D-5BA0-2C67-6B26-01E9D911B77A}"/>
              </a:ext>
            </a:extLst>
          </p:cNvPr>
          <p:cNvSpPr>
            <a:spLocks noGrp="1"/>
          </p:cNvSpPr>
          <p:nvPr>
            <p:ph idx="1"/>
          </p:nvPr>
        </p:nvSpPr>
        <p:spPr/>
        <p:txBody>
          <a:bodyPr/>
          <a:lstStyle/>
          <a:p>
            <a:endParaRPr lang="en-US" dirty="0"/>
          </a:p>
        </p:txBody>
      </p:sp>
      <p:sp>
        <p:nvSpPr>
          <p:cNvPr id="4" name="Title 6">
            <a:extLst>
              <a:ext uri="{FF2B5EF4-FFF2-40B4-BE49-F238E27FC236}">
                <a16:creationId xmlns:a16="http://schemas.microsoft.com/office/drawing/2014/main" id="{4FFFC15A-802C-9DB9-3A65-40374B5023AC}"/>
              </a:ext>
            </a:extLst>
          </p:cNvPr>
          <p:cNvSpPr txBox="1">
            <a:spLocks/>
          </p:cNvSpPr>
          <p:nvPr/>
        </p:nvSpPr>
        <p:spPr>
          <a:xfrm>
            <a:off x="1710171" y="970688"/>
            <a:ext cx="8448675" cy="720000"/>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rgbClr val="4FE18F"/>
                </a:solidFill>
                <a:latin typeface="Derailed Black" panose="020B0503030101060003"/>
                <a:ea typeface="+mj-ea"/>
                <a:cs typeface="+mj-cs"/>
              </a:defRPr>
            </a:lvl1pPr>
          </a:lstStyle>
          <a:p>
            <a:r>
              <a:rPr lang="en-GB"/>
              <a:t>Journalists have a well defined model for </a:t>
            </a:r>
            <a:br>
              <a:rPr lang="en-GB"/>
            </a:br>
            <a:r>
              <a:rPr lang="en-GB"/>
              <a:t>content – hijack this for good communication</a:t>
            </a:r>
            <a:endParaRPr lang="en-GB" dirty="0"/>
          </a:p>
        </p:txBody>
      </p:sp>
      <p:sp>
        <p:nvSpPr>
          <p:cNvPr id="6" name="TextBox 5">
            <a:extLst>
              <a:ext uri="{FF2B5EF4-FFF2-40B4-BE49-F238E27FC236}">
                <a16:creationId xmlns:a16="http://schemas.microsoft.com/office/drawing/2014/main" id="{FAF07D4D-0C8A-0A12-6EF5-4A61625C8735}"/>
              </a:ext>
            </a:extLst>
          </p:cNvPr>
          <p:cNvSpPr txBox="1"/>
          <p:nvPr/>
        </p:nvSpPr>
        <p:spPr>
          <a:xfrm>
            <a:off x="4344786" y="1947152"/>
            <a:ext cx="4305300" cy="738354"/>
          </a:xfrm>
          <a:prstGeom prst="rect">
            <a:avLst/>
          </a:prstGeom>
          <a:solidFill>
            <a:schemeClr val="bg1">
              <a:lumMod val="65000"/>
            </a:schemeClr>
          </a:solidFill>
        </p:spPr>
        <p:txBody>
          <a:bodyPr wrap="square" lIns="0" tIns="0" rIns="0" bIns="0" rtlCol="0">
            <a:noAutofit/>
          </a:bodyPr>
          <a:lstStyle/>
          <a:p>
            <a:r>
              <a:rPr lang="en-GB" sz="4000" dirty="0"/>
              <a:t>Headline</a:t>
            </a:r>
            <a:endParaRPr lang="en-GB" sz="4000" b="0" dirty="0"/>
          </a:p>
        </p:txBody>
      </p:sp>
      <p:sp>
        <p:nvSpPr>
          <p:cNvPr id="7" name="Right Arrow Callout 6">
            <a:extLst>
              <a:ext uri="{FF2B5EF4-FFF2-40B4-BE49-F238E27FC236}">
                <a16:creationId xmlns:a16="http://schemas.microsoft.com/office/drawing/2014/main" id="{9A0C453E-AD77-4C23-D6D5-E83E6892168D}"/>
              </a:ext>
            </a:extLst>
          </p:cNvPr>
          <p:cNvSpPr/>
          <p:nvPr/>
        </p:nvSpPr>
        <p:spPr>
          <a:xfrm>
            <a:off x="2452486" y="1973429"/>
            <a:ext cx="1897380" cy="685800"/>
          </a:xfrm>
          <a:prstGeom prst="rightArrowCallout">
            <a:avLst>
              <a:gd name="adj1" fmla="val 25000"/>
              <a:gd name="adj2" fmla="val 25000"/>
              <a:gd name="adj3" fmla="val 25000"/>
              <a:gd name="adj4" fmla="val 83853"/>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GB" sz="1600" dirty="0"/>
              <a:t>1. Conclude</a:t>
            </a:r>
          </a:p>
        </p:txBody>
      </p:sp>
      <p:sp>
        <p:nvSpPr>
          <p:cNvPr id="8" name="TextBox 7">
            <a:extLst>
              <a:ext uri="{FF2B5EF4-FFF2-40B4-BE49-F238E27FC236}">
                <a16:creationId xmlns:a16="http://schemas.microsoft.com/office/drawing/2014/main" id="{BABE7F81-A500-A105-EABA-4A2995F09AB9}"/>
              </a:ext>
            </a:extLst>
          </p:cNvPr>
          <p:cNvSpPr txBox="1"/>
          <p:nvPr/>
        </p:nvSpPr>
        <p:spPr>
          <a:xfrm>
            <a:off x="4344786" y="2757120"/>
            <a:ext cx="4305300" cy="2067358"/>
          </a:xfrm>
          <a:prstGeom prst="rect">
            <a:avLst/>
          </a:prstGeom>
          <a:solidFill>
            <a:schemeClr val="bg1">
              <a:lumMod val="65000"/>
            </a:schemeClr>
          </a:solidFill>
        </p:spPr>
        <p:txBody>
          <a:bodyPr wrap="square" lIns="0" tIns="0" rIns="0" bIns="0" rtlCol="0">
            <a:noAutofit/>
          </a:bodyPr>
          <a:lstStyle/>
          <a:p>
            <a:r>
              <a:rPr lang="en-GB" sz="3200" dirty="0"/>
              <a:t>Body of text and supporting details</a:t>
            </a:r>
            <a:endParaRPr lang="en-GB" sz="3200" b="0" dirty="0"/>
          </a:p>
        </p:txBody>
      </p:sp>
      <p:sp>
        <p:nvSpPr>
          <p:cNvPr id="9" name="Right Arrow Callout 8">
            <a:extLst>
              <a:ext uri="{FF2B5EF4-FFF2-40B4-BE49-F238E27FC236}">
                <a16:creationId xmlns:a16="http://schemas.microsoft.com/office/drawing/2014/main" id="{6B2BF323-7BEF-A3FD-D794-E97001A851C8}"/>
              </a:ext>
            </a:extLst>
          </p:cNvPr>
          <p:cNvSpPr/>
          <p:nvPr/>
        </p:nvSpPr>
        <p:spPr>
          <a:xfrm>
            <a:off x="2452486" y="3447899"/>
            <a:ext cx="1897380" cy="685800"/>
          </a:xfrm>
          <a:prstGeom prst="rightArrowCallout">
            <a:avLst>
              <a:gd name="adj1" fmla="val 25000"/>
              <a:gd name="adj2" fmla="val 25000"/>
              <a:gd name="adj3" fmla="val 25000"/>
              <a:gd name="adj4" fmla="val 83853"/>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GB" sz="1600" dirty="0"/>
              <a:t>2. Support</a:t>
            </a:r>
          </a:p>
        </p:txBody>
      </p:sp>
      <p:sp>
        <p:nvSpPr>
          <p:cNvPr id="10" name="TextBox 9">
            <a:extLst>
              <a:ext uri="{FF2B5EF4-FFF2-40B4-BE49-F238E27FC236}">
                <a16:creationId xmlns:a16="http://schemas.microsoft.com/office/drawing/2014/main" id="{56990501-E7B1-831C-7029-D567D0B9D107}"/>
              </a:ext>
            </a:extLst>
          </p:cNvPr>
          <p:cNvSpPr txBox="1"/>
          <p:nvPr/>
        </p:nvSpPr>
        <p:spPr>
          <a:xfrm>
            <a:off x="4344786" y="4901807"/>
            <a:ext cx="4305300" cy="274320"/>
          </a:xfrm>
          <a:prstGeom prst="rect">
            <a:avLst/>
          </a:prstGeom>
          <a:solidFill>
            <a:schemeClr val="bg1">
              <a:lumMod val="65000"/>
            </a:schemeClr>
          </a:solidFill>
        </p:spPr>
        <p:txBody>
          <a:bodyPr wrap="square" lIns="0" tIns="0" rIns="0" bIns="0" rtlCol="0">
            <a:noAutofit/>
          </a:bodyPr>
          <a:lstStyle/>
          <a:p>
            <a:r>
              <a:rPr lang="en-GB" dirty="0"/>
              <a:t>What to do with this information</a:t>
            </a:r>
            <a:endParaRPr lang="en-GB" b="0" dirty="0"/>
          </a:p>
        </p:txBody>
      </p:sp>
      <p:sp>
        <p:nvSpPr>
          <p:cNvPr id="11" name="Right Arrow Callout 10">
            <a:extLst>
              <a:ext uri="{FF2B5EF4-FFF2-40B4-BE49-F238E27FC236}">
                <a16:creationId xmlns:a16="http://schemas.microsoft.com/office/drawing/2014/main" id="{6627B47B-61DB-FCAC-C5D4-EB3C32698B39}"/>
              </a:ext>
            </a:extLst>
          </p:cNvPr>
          <p:cNvSpPr/>
          <p:nvPr/>
        </p:nvSpPr>
        <p:spPr>
          <a:xfrm>
            <a:off x="2452486" y="4696067"/>
            <a:ext cx="1897380" cy="685800"/>
          </a:xfrm>
          <a:prstGeom prst="rightArrowCallout">
            <a:avLst>
              <a:gd name="adj1" fmla="val 25000"/>
              <a:gd name="adj2" fmla="val 25000"/>
              <a:gd name="adj3" fmla="val 25000"/>
              <a:gd name="adj4" fmla="val 83853"/>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GB" sz="1600" dirty="0"/>
              <a:t>3. Call-to-action</a:t>
            </a:r>
          </a:p>
        </p:txBody>
      </p:sp>
    </p:spTree>
    <p:extLst>
      <p:ext uri="{BB962C8B-B14F-4D97-AF65-F5344CB8AC3E}">
        <p14:creationId xmlns:p14="http://schemas.microsoft.com/office/powerpoint/2010/main" val="225223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FD34F-83CF-6946-B31B-39FC7E6B1A9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BEE8A89-532E-464F-8C10-B4F9491DF742}"/>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584BDDB6-8943-1748-95E6-C0D3E12FC720}"/>
              </a:ext>
            </a:extLst>
          </p:cNvPr>
          <p:cNvPicPr>
            <a:picLocks noChangeAspect="1"/>
          </p:cNvPicPr>
          <p:nvPr/>
        </p:nvPicPr>
        <p:blipFill>
          <a:blip r:embed="rId2"/>
          <a:stretch>
            <a:fillRect/>
          </a:stretch>
        </p:blipFill>
        <p:spPr>
          <a:xfrm>
            <a:off x="1200476" y="0"/>
            <a:ext cx="9791048" cy="6858000"/>
          </a:xfrm>
          <a:prstGeom prst="rect">
            <a:avLst/>
          </a:prstGeom>
        </p:spPr>
      </p:pic>
    </p:spTree>
    <p:extLst>
      <p:ext uri="{BB962C8B-B14F-4D97-AF65-F5344CB8AC3E}">
        <p14:creationId xmlns:p14="http://schemas.microsoft.com/office/powerpoint/2010/main" val="2944952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8B0C-167E-5A8B-3EB6-DEDF56D73A58}"/>
              </a:ext>
            </a:extLst>
          </p:cNvPr>
          <p:cNvSpPr>
            <a:spLocks noGrp="1"/>
          </p:cNvSpPr>
          <p:nvPr>
            <p:ph type="title"/>
          </p:nvPr>
        </p:nvSpPr>
        <p:spPr/>
        <p:txBody>
          <a:bodyPr/>
          <a:lstStyle/>
          <a:p>
            <a:r>
              <a:rPr lang="en-US" dirty="0"/>
              <a:t>Business Model Canvas</a:t>
            </a:r>
          </a:p>
        </p:txBody>
      </p:sp>
      <p:pic>
        <p:nvPicPr>
          <p:cNvPr id="1026" name="Picture 2" descr="The Business Model Canvas by Alex Osterwalder">
            <a:extLst>
              <a:ext uri="{FF2B5EF4-FFF2-40B4-BE49-F238E27FC236}">
                <a16:creationId xmlns:a16="http://schemas.microsoft.com/office/drawing/2014/main" id="{ABB30917-4B10-D243-59DB-CD2BCEA91EB3}"/>
              </a:ext>
            </a:extLst>
          </p:cNvPr>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3150600" y="1825625"/>
            <a:ext cx="589080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51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8" descr="Graphical user interface&#10;&#10;Description automatically generated with medium confidence">
            <a:extLst>
              <a:ext uri="{FF2B5EF4-FFF2-40B4-BE49-F238E27FC236}">
                <a16:creationId xmlns:a16="http://schemas.microsoft.com/office/drawing/2014/main" id="{FD45AF7A-F3BA-AC56-9306-3D4FE4F4CEFE}"/>
              </a:ext>
            </a:extLst>
          </p:cNvPr>
          <p:cNvPicPr>
            <a:picLocks noChangeAspect="1"/>
          </p:cNvPicPr>
          <p:nvPr/>
        </p:nvPicPr>
        <p:blipFill>
          <a:blip r:embed="rId2"/>
          <a:stretch>
            <a:fillRect/>
          </a:stretch>
        </p:blipFill>
        <p:spPr>
          <a:xfrm>
            <a:off x="0" y="5503133"/>
            <a:ext cx="3962400" cy="1354867"/>
          </a:xfrm>
          <a:prstGeom prst="rect">
            <a:avLst/>
          </a:prstGeom>
        </p:spPr>
      </p:pic>
      <p:pic>
        <p:nvPicPr>
          <p:cNvPr id="3" name="Content Placeholder 2" descr="Untitled photo">
            <a:extLst>
              <a:ext uri="{FF2B5EF4-FFF2-40B4-BE49-F238E27FC236}">
                <a16:creationId xmlns:a16="http://schemas.microsoft.com/office/drawing/2014/main" id="{ADB048FF-37FE-0B70-B93B-C06C38F8D529}"/>
              </a:ext>
            </a:extLst>
          </p:cNvPr>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bwMode="auto">
          <a:xfrm>
            <a:off x="296480" y="1690688"/>
            <a:ext cx="6132763" cy="40782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Untitled photo">
            <a:extLst>
              <a:ext uri="{FF2B5EF4-FFF2-40B4-BE49-F238E27FC236}">
                <a16:creationId xmlns:a16="http://schemas.microsoft.com/office/drawing/2014/main" id="{B643DA0C-4D83-11F3-BD4D-185E62684D7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21567" y="1690688"/>
            <a:ext cx="6132764" cy="4078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129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97AC1-6AF8-C145-939A-B5178D3CCED3}"/>
              </a:ext>
            </a:extLst>
          </p:cNvPr>
          <p:cNvSpPr>
            <a:spLocks noGrp="1"/>
          </p:cNvSpPr>
          <p:nvPr>
            <p:ph type="title"/>
          </p:nvPr>
        </p:nvSpPr>
        <p:spPr>
          <a:xfrm>
            <a:off x="838200" y="365125"/>
            <a:ext cx="10515600" cy="617039"/>
          </a:xfrm>
        </p:spPr>
        <p:txBody>
          <a:bodyPr/>
          <a:lstStyle/>
          <a:p>
            <a:r>
              <a:rPr lang="en-GB" b="0"/>
              <a:t>Process </a:t>
            </a:r>
            <a:endParaRPr lang="en-US"/>
          </a:p>
        </p:txBody>
      </p:sp>
      <p:sp>
        <p:nvSpPr>
          <p:cNvPr id="37" name="Oval 36">
            <a:extLst>
              <a:ext uri="{FF2B5EF4-FFF2-40B4-BE49-F238E27FC236}">
                <a16:creationId xmlns:a16="http://schemas.microsoft.com/office/drawing/2014/main" id="{9B077827-ED5D-3847-A5B7-6447A4F8764D}"/>
              </a:ext>
            </a:extLst>
          </p:cNvPr>
          <p:cNvSpPr/>
          <p:nvPr/>
        </p:nvSpPr>
        <p:spPr>
          <a:xfrm>
            <a:off x="4252466" y="3181115"/>
            <a:ext cx="247337" cy="247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F16BF8A-4BCC-EA43-9296-C58AC3E5C773}"/>
              </a:ext>
            </a:extLst>
          </p:cNvPr>
          <p:cNvSpPr/>
          <p:nvPr/>
        </p:nvSpPr>
        <p:spPr>
          <a:xfrm>
            <a:off x="4252466" y="5050381"/>
            <a:ext cx="247337" cy="247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19CA99E1-21C8-7146-9195-214164A90D8F}"/>
              </a:ext>
            </a:extLst>
          </p:cNvPr>
          <p:cNvSpPr/>
          <p:nvPr/>
        </p:nvSpPr>
        <p:spPr>
          <a:xfrm>
            <a:off x="5780939" y="5050381"/>
            <a:ext cx="247337" cy="247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A30E887-AF3E-D644-81E1-9D6B190EF942}"/>
              </a:ext>
            </a:extLst>
          </p:cNvPr>
          <p:cNvSpPr/>
          <p:nvPr/>
        </p:nvSpPr>
        <p:spPr>
          <a:xfrm>
            <a:off x="5780940" y="3176438"/>
            <a:ext cx="247337" cy="247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86336F4-F35B-734F-9C20-5CC5E1BC01A4}"/>
              </a:ext>
            </a:extLst>
          </p:cNvPr>
          <p:cNvSpPr/>
          <p:nvPr/>
        </p:nvSpPr>
        <p:spPr>
          <a:xfrm>
            <a:off x="3943949" y="3018964"/>
            <a:ext cx="2421822" cy="24218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a:extLst>
              <a:ext uri="{FF2B5EF4-FFF2-40B4-BE49-F238E27FC236}">
                <a16:creationId xmlns:a16="http://schemas.microsoft.com/office/drawing/2014/main" id="{8FD62F4B-B1D0-CC40-87A9-C7AB8D4B9F42}"/>
              </a:ext>
            </a:extLst>
          </p:cNvPr>
          <p:cNvSpPr/>
          <p:nvPr/>
        </p:nvSpPr>
        <p:spPr>
          <a:xfrm>
            <a:off x="9223013" y="2664810"/>
            <a:ext cx="1109272" cy="161881"/>
          </a:xfrm>
          <a:prstGeom prst="roundRect">
            <a:avLst/>
          </a:prstGeom>
          <a:solidFill>
            <a:srgbClr val="4FE18F"/>
          </a:solidFill>
          <a:ln w="22225">
            <a:solidFill>
              <a:srgbClr val="002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Step 1</a:t>
            </a:r>
          </a:p>
        </p:txBody>
      </p:sp>
      <p:sp>
        <p:nvSpPr>
          <p:cNvPr id="46" name="Rounded Rectangle 45">
            <a:extLst>
              <a:ext uri="{FF2B5EF4-FFF2-40B4-BE49-F238E27FC236}">
                <a16:creationId xmlns:a16="http://schemas.microsoft.com/office/drawing/2014/main" id="{E30CA016-8C15-9F48-85E7-1EC99D155841}"/>
              </a:ext>
            </a:extLst>
          </p:cNvPr>
          <p:cNvSpPr/>
          <p:nvPr/>
        </p:nvSpPr>
        <p:spPr>
          <a:xfrm>
            <a:off x="6024511" y="5307717"/>
            <a:ext cx="974361" cy="288561"/>
          </a:xfrm>
          <a:prstGeom prst="roundRect">
            <a:avLst/>
          </a:prstGeom>
          <a:solidFill>
            <a:srgbClr val="4FE18F"/>
          </a:solidFill>
          <a:ln w="22225">
            <a:solidFill>
              <a:srgbClr val="002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Value Proposition </a:t>
            </a:r>
          </a:p>
        </p:txBody>
      </p:sp>
      <p:sp>
        <p:nvSpPr>
          <p:cNvPr id="47" name="Rounded Rectangle 46">
            <a:extLst>
              <a:ext uri="{FF2B5EF4-FFF2-40B4-BE49-F238E27FC236}">
                <a16:creationId xmlns:a16="http://schemas.microsoft.com/office/drawing/2014/main" id="{6945FB66-4F97-3A48-96F4-09605620D347}"/>
              </a:ext>
            </a:extLst>
          </p:cNvPr>
          <p:cNvSpPr/>
          <p:nvPr/>
        </p:nvSpPr>
        <p:spPr>
          <a:xfrm>
            <a:off x="3297935" y="2887877"/>
            <a:ext cx="974361" cy="288561"/>
          </a:xfrm>
          <a:prstGeom prst="roundRect">
            <a:avLst/>
          </a:prstGeom>
          <a:solidFill>
            <a:srgbClr val="4FE18F"/>
          </a:solidFill>
          <a:ln w="22225">
            <a:solidFill>
              <a:srgbClr val="002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Problem</a:t>
            </a:r>
          </a:p>
        </p:txBody>
      </p:sp>
      <p:sp>
        <p:nvSpPr>
          <p:cNvPr id="51" name="Rounded Rectangle 50">
            <a:extLst>
              <a:ext uri="{FF2B5EF4-FFF2-40B4-BE49-F238E27FC236}">
                <a16:creationId xmlns:a16="http://schemas.microsoft.com/office/drawing/2014/main" id="{5D607BFF-7B44-5D43-AB47-4FD112276BB3}"/>
              </a:ext>
            </a:extLst>
          </p:cNvPr>
          <p:cNvSpPr/>
          <p:nvPr/>
        </p:nvSpPr>
        <p:spPr>
          <a:xfrm>
            <a:off x="3344563" y="5365973"/>
            <a:ext cx="974361" cy="288561"/>
          </a:xfrm>
          <a:prstGeom prst="roundRect">
            <a:avLst/>
          </a:prstGeom>
          <a:solidFill>
            <a:srgbClr val="4FE18F"/>
          </a:solidFill>
          <a:ln w="22225">
            <a:solidFill>
              <a:srgbClr val="002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Business Model</a:t>
            </a:r>
          </a:p>
        </p:txBody>
      </p:sp>
      <p:sp>
        <p:nvSpPr>
          <p:cNvPr id="53" name="Rounded Rectangle 52">
            <a:extLst>
              <a:ext uri="{FF2B5EF4-FFF2-40B4-BE49-F238E27FC236}">
                <a16:creationId xmlns:a16="http://schemas.microsoft.com/office/drawing/2014/main" id="{F4037FB2-4A2F-D546-8E73-42DE34867759}"/>
              </a:ext>
            </a:extLst>
          </p:cNvPr>
          <p:cNvSpPr/>
          <p:nvPr/>
        </p:nvSpPr>
        <p:spPr>
          <a:xfrm>
            <a:off x="6027804" y="2932261"/>
            <a:ext cx="974361" cy="288561"/>
          </a:xfrm>
          <a:prstGeom prst="roundRect">
            <a:avLst/>
          </a:prstGeom>
          <a:solidFill>
            <a:srgbClr val="4FE18F"/>
          </a:solidFill>
          <a:ln w="22225">
            <a:solidFill>
              <a:srgbClr val="002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Customer</a:t>
            </a:r>
          </a:p>
        </p:txBody>
      </p:sp>
      <p:sp>
        <p:nvSpPr>
          <p:cNvPr id="68" name="Oval 67">
            <a:extLst>
              <a:ext uri="{FF2B5EF4-FFF2-40B4-BE49-F238E27FC236}">
                <a16:creationId xmlns:a16="http://schemas.microsoft.com/office/drawing/2014/main" id="{032F8A5D-4963-7647-B906-55293C6C5C36}"/>
              </a:ext>
            </a:extLst>
          </p:cNvPr>
          <p:cNvSpPr/>
          <p:nvPr/>
        </p:nvSpPr>
        <p:spPr>
          <a:xfrm>
            <a:off x="1793848" y="3866527"/>
            <a:ext cx="107260" cy="1072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a:extLst>
              <a:ext uri="{FF2B5EF4-FFF2-40B4-BE49-F238E27FC236}">
                <a16:creationId xmlns:a16="http://schemas.microsoft.com/office/drawing/2014/main" id="{C1098625-86D8-5F44-A98F-6C53DF493B1E}"/>
              </a:ext>
            </a:extLst>
          </p:cNvPr>
          <p:cNvSpPr/>
          <p:nvPr/>
        </p:nvSpPr>
        <p:spPr>
          <a:xfrm>
            <a:off x="1933206" y="3824833"/>
            <a:ext cx="931303" cy="179071"/>
          </a:xfrm>
          <a:prstGeom prst="roundRect">
            <a:avLst/>
          </a:prstGeom>
          <a:solidFill>
            <a:srgbClr val="4FE18F"/>
          </a:solidFill>
          <a:ln w="22225">
            <a:solidFill>
              <a:srgbClr val="002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Root Cause(s)</a:t>
            </a:r>
          </a:p>
        </p:txBody>
      </p:sp>
      <p:sp>
        <p:nvSpPr>
          <p:cNvPr id="78" name="Circular Arrow 77">
            <a:extLst>
              <a:ext uri="{FF2B5EF4-FFF2-40B4-BE49-F238E27FC236}">
                <a16:creationId xmlns:a16="http://schemas.microsoft.com/office/drawing/2014/main" id="{2232BC88-1440-6940-A617-FD1C5E370C09}"/>
              </a:ext>
            </a:extLst>
          </p:cNvPr>
          <p:cNvSpPr/>
          <p:nvPr/>
        </p:nvSpPr>
        <p:spPr>
          <a:xfrm>
            <a:off x="4522404" y="3562257"/>
            <a:ext cx="1257118" cy="1257118"/>
          </a:xfrm>
          <a:prstGeom prst="circularArrow">
            <a:avLst>
              <a:gd name="adj1" fmla="val 3500"/>
              <a:gd name="adj2" fmla="val 1142319"/>
              <a:gd name="adj3" fmla="val 20697699"/>
              <a:gd name="adj4" fmla="val 11941925"/>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Circular Arrow 78">
            <a:extLst>
              <a:ext uri="{FF2B5EF4-FFF2-40B4-BE49-F238E27FC236}">
                <a16:creationId xmlns:a16="http://schemas.microsoft.com/office/drawing/2014/main" id="{2B62908E-9D8F-E846-AE28-957CB7C96249}"/>
              </a:ext>
            </a:extLst>
          </p:cNvPr>
          <p:cNvSpPr/>
          <p:nvPr/>
        </p:nvSpPr>
        <p:spPr>
          <a:xfrm rot="10800000">
            <a:off x="4593362" y="3698781"/>
            <a:ext cx="1204190" cy="1204190"/>
          </a:xfrm>
          <a:prstGeom prst="circularArrow">
            <a:avLst>
              <a:gd name="adj1" fmla="val 2449"/>
              <a:gd name="adj2" fmla="val 1142319"/>
              <a:gd name="adj3" fmla="val 20457677"/>
              <a:gd name="adj4" fmla="val 11349479"/>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Oval 79">
            <a:extLst>
              <a:ext uri="{FF2B5EF4-FFF2-40B4-BE49-F238E27FC236}">
                <a16:creationId xmlns:a16="http://schemas.microsoft.com/office/drawing/2014/main" id="{70AA4CEF-BCE1-954F-927F-4A4B7D855142}"/>
              </a:ext>
            </a:extLst>
          </p:cNvPr>
          <p:cNvSpPr/>
          <p:nvPr/>
        </p:nvSpPr>
        <p:spPr>
          <a:xfrm>
            <a:off x="720772" y="3899688"/>
            <a:ext cx="833582" cy="833582"/>
          </a:xfrm>
          <a:prstGeom prst="ellipse">
            <a:avLst/>
          </a:prstGeom>
          <a:solidFill>
            <a:srgbClr val="4FE18F"/>
          </a:solidFill>
          <a:ln w="22225">
            <a:solidFill>
              <a:srgbClr val="002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Problem</a:t>
            </a:r>
          </a:p>
        </p:txBody>
      </p:sp>
      <p:sp>
        <p:nvSpPr>
          <p:cNvPr id="83" name="Pentagon 82">
            <a:extLst>
              <a:ext uri="{FF2B5EF4-FFF2-40B4-BE49-F238E27FC236}">
                <a16:creationId xmlns:a16="http://schemas.microsoft.com/office/drawing/2014/main" id="{221D7582-4802-934C-B369-957453191123}"/>
              </a:ext>
            </a:extLst>
          </p:cNvPr>
          <p:cNvSpPr/>
          <p:nvPr/>
        </p:nvSpPr>
        <p:spPr>
          <a:xfrm>
            <a:off x="9097819" y="1304037"/>
            <a:ext cx="2854035" cy="820870"/>
          </a:xfrm>
          <a:prstGeom prst="homePlate">
            <a:avLst/>
          </a:prstGeom>
          <a:solidFill>
            <a:srgbClr val="4FE18F"/>
          </a:solidFill>
          <a:ln w="31750">
            <a:solidFill>
              <a:srgbClr val="002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Communicate</a:t>
            </a:r>
          </a:p>
        </p:txBody>
      </p:sp>
      <p:sp>
        <p:nvSpPr>
          <p:cNvPr id="84" name="Oval 83">
            <a:extLst>
              <a:ext uri="{FF2B5EF4-FFF2-40B4-BE49-F238E27FC236}">
                <a16:creationId xmlns:a16="http://schemas.microsoft.com/office/drawing/2014/main" id="{DE979AD0-D1C8-7C49-A109-319DB9F5592C}"/>
              </a:ext>
            </a:extLst>
          </p:cNvPr>
          <p:cNvSpPr/>
          <p:nvPr/>
        </p:nvSpPr>
        <p:spPr>
          <a:xfrm>
            <a:off x="7889093" y="3897981"/>
            <a:ext cx="833582" cy="833582"/>
          </a:xfrm>
          <a:prstGeom prst="ellipse">
            <a:avLst/>
          </a:prstGeom>
          <a:solidFill>
            <a:srgbClr val="4FE18F"/>
          </a:solidFill>
          <a:ln w="22225">
            <a:solidFill>
              <a:srgbClr val="002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MVP</a:t>
            </a:r>
          </a:p>
        </p:txBody>
      </p:sp>
      <p:cxnSp>
        <p:nvCxnSpPr>
          <p:cNvPr id="88" name="Straight Connector 87">
            <a:extLst>
              <a:ext uri="{FF2B5EF4-FFF2-40B4-BE49-F238E27FC236}">
                <a16:creationId xmlns:a16="http://schemas.microsoft.com/office/drawing/2014/main" id="{1EA8C36A-7C92-BC4E-AB68-CF1D6CE1E83E}"/>
              </a:ext>
            </a:extLst>
          </p:cNvPr>
          <p:cNvCxnSpPr>
            <a:cxnSpLocks/>
            <a:stCxn id="80" idx="0"/>
          </p:cNvCxnSpPr>
          <p:nvPr/>
        </p:nvCxnSpPr>
        <p:spPr>
          <a:xfrm flipV="1">
            <a:off x="1137563" y="2556951"/>
            <a:ext cx="2087597" cy="1342737"/>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C589B0A-77D6-5143-B266-3C99E41DFB69}"/>
              </a:ext>
            </a:extLst>
          </p:cNvPr>
          <p:cNvCxnSpPr>
            <a:cxnSpLocks/>
            <a:stCxn id="80" idx="4"/>
          </p:cNvCxnSpPr>
          <p:nvPr/>
        </p:nvCxnSpPr>
        <p:spPr>
          <a:xfrm>
            <a:off x="1137563" y="4733270"/>
            <a:ext cx="2087597" cy="13427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3F9E98B-1627-4A45-83BD-22F247CEDE5D}"/>
              </a:ext>
            </a:extLst>
          </p:cNvPr>
          <p:cNvCxnSpPr>
            <a:cxnSpLocks/>
            <a:stCxn id="84" idx="0"/>
          </p:cNvCxnSpPr>
          <p:nvPr/>
        </p:nvCxnSpPr>
        <p:spPr>
          <a:xfrm flipH="1" flipV="1">
            <a:off x="7054212" y="2555244"/>
            <a:ext cx="1251672" cy="13427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E44251A4-AAB3-9642-AE45-0AD8BF93BF71}"/>
              </a:ext>
            </a:extLst>
          </p:cNvPr>
          <p:cNvCxnSpPr>
            <a:cxnSpLocks/>
            <a:stCxn id="84" idx="4"/>
          </p:cNvCxnSpPr>
          <p:nvPr/>
        </p:nvCxnSpPr>
        <p:spPr>
          <a:xfrm flipH="1">
            <a:off x="7046180" y="4731563"/>
            <a:ext cx="1259704" cy="1338468"/>
          </a:xfrm>
          <a:prstGeom prst="line">
            <a:avLst/>
          </a:prstGeom>
        </p:spPr>
        <p:style>
          <a:lnRef idx="1">
            <a:schemeClr val="accent1"/>
          </a:lnRef>
          <a:fillRef idx="0">
            <a:schemeClr val="accent1"/>
          </a:fillRef>
          <a:effectRef idx="0">
            <a:schemeClr val="accent1"/>
          </a:effectRef>
          <a:fontRef idx="minor">
            <a:schemeClr val="tx1"/>
          </a:fontRef>
        </p:style>
      </p:cxnSp>
      <p:sp>
        <p:nvSpPr>
          <p:cNvPr id="108" name="Rounded Rectangle 107">
            <a:extLst>
              <a:ext uri="{FF2B5EF4-FFF2-40B4-BE49-F238E27FC236}">
                <a16:creationId xmlns:a16="http://schemas.microsoft.com/office/drawing/2014/main" id="{9696643F-ED53-C041-960B-6284F5B4BE54}"/>
              </a:ext>
            </a:extLst>
          </p:cNvPr>
          <p:cNvSpPr/>
          <p:nvPr/>
        </p:nvSpPr>
        <p:spPr>
          <a:xfrm>
            <a:off x="9885413" y="3892847"/>
            <a:ext cx="1109272" cy="161881"/>
          </a:xfrm>
          <a:prstGeom prst="roundRect">
            <a:avLst/>
          </a:prstGeom>
          <a:solidFill>
            <a:srgbClr val="4FE18F"/>
          </a:solidFill>
          <a:ln w="22225">
            <a:solidFill>
              <a:srgbClr val="002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Step 2</a:t>
            </a:r>
          </a:p>
        </p:txBody>
      </p:sp>
      <p:sp>
        <p:nvSpPr>
          <p:cNvPr id="110" name="Rounded Rectangle 109">
            <a:extLst>
              <a:ext uri="{FF2B5EF4-FFF2-40B4-BE49-F238E27FC236}">
                <a16:creationId xmlns:a16="http://schemas.microsoft.com/office/drawing/2014/main" id="{084B9E1F-A474-7641-859B-C4BBCEC6476D}"/>
              </a:ext>
            </a:extLst>
          </p:cNvPr>
          <p:cNvSpPr/>
          <p:nvPr/>
        </p:nvSpPr>
        <p:spPr>
          <a:xfrm>
            <a:off x="10524836" y="5152582"/>
            <a:ext cx="1109272" cy="161881"/>
          </a:xfrm>
          <a:prstGeom prst="roundRect">
            <a:avLst/>
          </a:prstGeom>
          <a:solidFill>
            <a:srgbClr val="4FE18F"/>
          </a:solidFill>
          <a:ln w="22225">
            <a:solidFill>
              <a:srgbClr val="002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Step 3</a:t>
            </a:r>
          </a:p>
        </p:txBody>
      </p:sp>
      <p:sp>
        <p:nvSpPr>
          <p:cNvPr id="124" name="Pentagon 123">
            <a:extLst>
              <a:ext uri="{FF2B5EF4-FFF2-40B4-BE49-F238E27FC236}">
                <a16:creationId xmlns:a16="http://schemas.microsoft.com/office/drawing/2014/main" id="{CE94C996-D5CE-0741-A74E-A85705700414}"/>
              </a:ext>
            </a:extLst>
          </p:cNvPr>
          <p:cNvSpPr/>
          <p:nvPr/>
        </p:nvSpPr>
        <p:spPr>
          <a:xfrm>
            <a:off x="764216" y="1319290"/>
            <a:ext cx="2452282" cy="820870"/>
          </a:xfrm>
          <a:prstGeom prst="homePlate">
            <a:avLst/>
          </a:prstGeom>
          <a:solidFill>
            <a:srgbClr val="4FE18F"/>
          </a:solidFill>
          <a:ln w="31750">
            <a:solidFill>
              <a:srgbClr val="002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Explore</a:t>
            </a:r>
          </a:p>
        </p:txBody>
      </p:sp>
      <p:sp>
        <p:nvSpPr>
          <p:cNvPr id="125" name="Pentagon 124">
            <a:extLst>
              <a:ext uri="{FF2B5EF4-FFF2-40B4-BE49-F238E27FC236}">
                <a16:creationId xmlns:a16="http://schemas.microsoft.com/office/drawing/2014/main" id="{7A9468BA-7127-A844-B2A0-84FB074A30B0}"/>
              </a:ext>
            </a:extLst>
          </p:cNvPr>
          <p:cNvSpPr/>
          <p:nvPr/>
        </p:nvSpPr>
        <p:spPr>
          <a:xfrm>
            <a:off x="3312159" y="1323308"/>
            <a:ext cx="3668904" cy="820870"/>
          </a:xfrm>
          <a:prstGeom prst="homePlate">
            <a:avLst/>
          </a:prstGeom>
          <a:solidFill>
            <a:srgbClr val="4FE18F"/>
          </a:solidFill>
          <a:ln w="31750">
            <a:solidFill>
              <a:srgbClr val="002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Understand</a:t>
            </a:r>
          </a:p>
        </p:txBody>
      </p:sp>
      <p:sp>
        <p:nvSpPr>
          <p:cNvPr id="126" name="Pentagon 125">
            <a:extLst>
              <a:ext uri="{FF2B5EF4-FFF2-40B4-BE49-F238E27FC236}">
                <a16:creationId xmlns:a16="http://schemas.microsoft.com/office/drawing/2014/main" id="{CD0B64E8-9790-1E4A-85E2-3791DE62BD73}"/>
              </a:ext>
            </a:extLst>
          </p:cNvPr>
          <p:cNvSpPr/>
          <p:nvPr/>
        </p:nvSpPr>
        <p:spPr>
          <a:xfrm>
            <a:off x="7076724" y="1326516"/>
            <a:ext cx="1925434" cy="820870"/>
          </a:xfrm>
          <a:prstGeom prst="homePlate">
            <a:avLst/>
          </a:prstGeom>
          <a:solidFill>
            <a:srgbClr val="4FE18F"/>
          </a:solidFill>
          <a:ln w="31750">
            <a:solidFill>
              <a:srgbClr val="002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Design</a:t>
            </a:r>
          </a:p>
        </p:txBody>
      </p:sp>
      <p:sp>
        <p:nvSpPr>
          <p:cNvPr id="127" name="TextBox 126">
            <a:extLst>
              <a:ext uri="{FF2B5EF4-FFF2-40B4-BE49-F238E27FC236}">
                <a16:creationId xmlns:a16="http://schemas.microsoft.com/office/drawing/2014/main" id="{CEBB925A-CD05-6B49-977F-5BAC999ACF1A}"/>
              </a:ext>
            </a:extLst>
          </p:cNvPr>
          <p:cNvSpPr txBox="1"/>
          <p:nvPr/>
        </p:nvSpPr>
        <p:spPr>
          <a:xfrm>
            <a:off x="4886196" y="4146677"/>
            <a:ext cx="537327" cy="246221"/>
          </a:xfrm>
          <a:prstGeom prst="rect">
            <a:avLst/>
          </a:prstGeom>
          <a:noFill/>
        </p:spPr>
        <p:txBody>
          <a:bodyPr wrap="none" rtlCol="0">
            <a:spAutoFit/>
          </a:bodyPr>
          <a:lstStyle/>
          <a:p>
            <a:r>
              <a:rPr lang="en-US" sz="1000"/>
              <a:t>Iterate</a:t>
            </a:r>
          </a:p>
        </p:txBody>
      </p:sp>
      <p:cxnSp>
        <p:nvCxnSpPr>
          <p:cNvPr id="129" name="Straight Connector 128">
            <a:extLst>
              <a:ext uri="{FF2B5EF4-FFF2-40B4-BE49-F238E27FC236}">
                <a16:creationId xmlns:a16="http://schemas.microsoft.com/office/drawing/2014/main" id="{4C15D834-6314-5D45-A7AC-96F7889C8093}"/>
              </a:ext>
            </a:extLst>
          </p:cNvPr>
          <p:cNvCxnSpPr>
            <a:cxnSpLocks/>
          </p:cNvCxnSpPr>
          <p:nvPr/>
        </p:nvCxnSpPr>
        <p:spPr>
          <a:xfrm>
            <a:off x="3225160" y="2556951"/>
            <a:ext cx="38515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DA30407E-F864-884F-A9B3-C1BEA1298298}"/>
              </a:ext>
            </a:extLst>
          </p:cNvPr>
          <p:cNvCxnSpPr>
            <a:cxnSpLocks/>
          </p:cNvCxnSpPr>
          <p:nvPr/>
        </p:nvCxnSpPr>
        <p:spPr>
          <a:xfrm>
            <a:off x="3222620" y="6076006"/>
            <a:ext cx="3851563" cy="0"/>
          </a:xfrm>
          <a:prstGeom prst="line">
            <a:avLst/>
          </a:prstGeom>
        </p:spPr>
        <p:style>
          <a:lnRef idx="1">
            <a:schemeClr val="accent1"/>
          </a:lnRef>
          <a:fillRef idx="0">
            <a:schemeClr val="accent1"/>
          </a:fillRef>
          <a:effectRef idx="0">
            <a:schemeClr val="accent1"/>
          </a:effectRef>
          <a:fontRef idx="minor">
            <a:schemeClr val="tx1"/>
          </a:fontRef>
        </p:style>
      </p:cxnSp>
      <p:sp>
        <p:nvSpPr>
          <p:cNvPr id="132" name="Right Arrow 131">
            <a:extLst>
              <a:ext uri="{FF2B5EF4-FFF2-40B4-BE49-F238E27FC236}">
                <a16:creationId xmlns:a16="http://schemas.microsoft.com/office/drawing/2014/main" id="{09C0BD4C-EB25-3C49-A679-440EA2954C7A}"/>
              </a:ext>
            </a:extLst>
          </p:cNvPr>
          <p:cNvSpPr/>
          <p:nvPr/>
        </p:nvSpPr>
        <p:spPr>
          <a:xfrm>
            <a:off x="2991560" y="4038528"/>
            <a:ext cx="562495" cy="5317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ight Arrow 132">
            <a:extLst>
              <a:ext uri="{FF2B5EF4-FFF2-40B4-BE49-F238E27FC236}">
                <a16:creationId xmlns:a16="http://schemas.microsoft.com/office/drawing/2014/main" id="{86BB18FB-5A5C-5B4F-AAC3-638776D7D575}"/>
              </a:ext>
            </a:extLst>
          </p:cNvPr>
          <p:cNvSpPr/>
          <p:nvPr/>
        </p:nvSpPr>
        <p:spPr>
          <a:xfrm>
            <a:off x="6857295" y="4003904"/>
            <a:ext cx="562495" cy="5317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5" name="Straight Connector 134">
            <a:extLst>
              <a:ext uri="{FF2B5EF4-FFF2-40B4-BE49-F238E27FC236}">
                <a16:creationId xmlns:a16="http://schemas.microsoft.com/office/drawing/2014/main" id="{E0EE12D0-C3C8-3248-90E2-2F6E734A9E14}"/>
              </a:ext>
            </a:extLst>
          </p:cNvPr>
          <p:cNvCxnSpPr/>
          <p:nvPr/>
        </p:nvCxnSpPr>
        <p:spPr>
          <a:xfrm flipH="1">
            <a:off x="3223739" y="2556950"/>
            <a:ext cx="9258" cy="351905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62C6A11-5C58-BE43-97DE-74B2D2F85FB3}"/>
              </a:ext>
            </a:extLst>
          </p:cNvPr>
          <p:cNvCxnSpPr/>
          <p:nvPr/>
        </p:nvCxnSpPr>
        <p:spPr>
          <a:xfrm flipH="1">
            <a:off x="7071523" y="2553536"/>
            <a:ext cx="9258" cy="351905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40" name="Right Arrow 139">
            <a:extLst>
              <a:ext uri="{FF2B5EF4-FFF2-40B4-BE49-F238E27FC236}">
                <a16:creationId xmlns:a16="http://schemas.microsoft.com/office/drawing/2014/main" id="{66B70B65-A82B-764B-B8F6-414820A55952}"/>
              </a:ext>
            </a:extLst>
          </p:cNvPr>
          <p:cNvSpPr/>
          <p:nvPr/>
        </p:nvSpPr>
        <p:spPr>
          <a:xfrm>
            <a:off x="9022240" y="4006043"/>
            <a:ext cx="562495" cy="5317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 name="Group 143">
            <a:extLst>
              <a:ext uri="{FF2B5EF4-FFF2-40B4-BE49-F238E27FC236}">
                <a16:creationId xmlns:a16="http://schemas.microsoft.com/office/drawing/2014/main" id="{3E61CED1-041E-1B4B-8357-C127E296848A}"/>
              </a:ext>
            </a:extLst>
          </p:cNvPr>
          <p:cNvGrpSpPr/>
          <p:nvPr/>
        </p:nvGrpSpPr>
        <p:grpSpPr>
          <a:xfrm>
            <a:off x="9777649" y="3127772"/>
            <a:ext cx="1680134" cy="434485"/>
            <a:chOff x="9777649" y="3312784"/>
            <a:chExt cx="1680134" cy="434485"/>
          </a:xfrm>
        </p:grpSpPr>
        <p:pic>
          <p:nvPicPr>
            <p:cNvPr id="142" name="Graphic 141" descr="Badge Question Mark outline">
              <a:extLst>
                <a:ext uri="{FF2B5EF4-FFF2-40B4-BE49-F238E27FC236}">
                  <a16:creationId xmlns:a16="http://schemas.microsoft.com/office/drawing/2014/main" id="{6FBAA2BC-93E0-6A45-BF1D-490E11CA15F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77649" y="3312784"/>
              <a:ext cx="434485" cy="434485"/>
            </a:xfrm>
            <a:prstGeom prst="rect">
              <a:avLst/>
            </a:prstGeom>
          </p:spPr>
        </p:pic>
        <p:sp>
          <p:nvSpPr>
            <p:cNvPr id="143" name="TextBox 142">
              <a:extLst>
                <a:ext uri="{FF2B5EF4-FFF2-40B4-BE49-F238E27FC236}">
                  <a16:creationId xmlns:a16="http://schemas.microsoft.com/office/drawing/2014/main" id="{F98C3909-CC5A-0A42-A3CE-A1278F546187}"/>
                </a:ext>
              </a:extLst>
            </p:cNvPr>
            <p:cNvSpPr txBox="1"/>
            <p:nvPr/>
          </p:nvSpPr>
          <p:spPr>
            <a:xfrm>
              <a:off x="10122302" y="3406915"/>
              <a:ext cx="1335481" cy="246221"/>
            </a:xfrm>
            <a:prstGeom prst="rect">
              <a:avLst/>
            </a:prstGeom>
            <a:noFill/>
          </p:spPr>
          <p:txBody>
            <a:bodyPr wrap="square" rtlCol="0">
              <a:spAutoFit/>
            </a:bodyPr>
            <a:lstStyle/>
            <a:p>
              <a:r>
                <a:rPr lang="en-US" sz="1000"/>
                <a:t>Evaluate</a:t>
              </a:r>
            </a:p>
          </p:txBody>
        </p:sp>
      </p:grpSp>
      <p:grpSp>
        <p:nvGrpSpPr>
          <p:cNvPr id="145" name="Group 144">
            <a:extLst>
              <a:ext uri="{FF2B5EF4-FFF2-40B4-BE49-F238E27FC236}">
                <a16:creationId xmlns:a16="http://schemas.microsoft.com/office/drawing/2014/main" id="{EFE93AA4-D158-ED4C-B488-B5725817CF77}"/>
              </a:ext>
            </a:extLst>
          </p:cNvPr>
          <p:cNvGrpSpPr/>
          <p:nvPr/>
        </p:nvGrpSpPr>
        <p:grpSpPr>
          <a:xfrm>
            <a:off x="10438933" y="4354058"/>
            <a:ext cx="1680134" cy="434485"/>
            <a:chOff x="9777649" y="3312784"/>
            <a:chExt cx="1680134" cy="434485"/>
          </a:xfrm>
        </p:grpSpPr>
        <p:pic>
          <p:nvPicPr>
            <p:cNvPr id="146" name="Graphic 145" descr="Badge Question Mark outline">
              <a:extLst>
                <a:ext uri="{FF2B5EF4-FFF2-40B4-BE49-F238E27FC236}">
                  <a16:creationId xmlns:a16="http://schemas.microsoft.com/office/drawing/2014/main" id="{17EEA34F-D213-3143-B77D-3EBECAEAFCD5}"/>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77649" y="3312784"/>
              <a:ext cx="434485" cy="434485"/>
            </a:xfrm>
            <a:prstGeom prst="rect">
              <a:avLst/>
            </a:prstGeom>
          </p:spPr>
        </p:pic>
        <p:sp>
          <p:nvSpPr>
            <p:cNvPr id="147" name="TextBox 146">
              <a:extLst>
                <a:ext uri="{FF2B5EF4-FFF2-40B4-BE49-F238E27FC236}">
                  <a16:creationId xmlns:a16="http://schemas.microsoft.com/office/drawing/2014/main" id="{04DA568D-B060-0B4A-B69C-D0B705004DBB}"/>
                </a:ext>
              </a:extLst>
            </p:cNvPr>
            <p:cNvSpPr txBox="1"/>
            <p:nvPr/>
          </p:nvSpPr>
          <p:spPr>
            <a:xfrm>
              <a:off x="10122302" y="3406915"/>
              <a:ext cx="1335481" cy="246221"/>
            </a:xfrm>
            <a:prstGeom prst="rect">
              <a:avLst/>
            </a:prstGeom>
            <a:noFill/>
          </p:spPr>
          <p:txBody>
            <a:bodyPr wrap="square" rtlCol="0">
              <a:spAutoFit/>
            </a:bodyPr>
            <a:lstStyle/>
            <a:p>
              <a:r>
                <a:rPr lang="en-US" sz="1000"/>
                <a:t>Evaluate</a:t>
              </a:r>
            </a:p>
          </p:txBody>
        </p:sp>
      </p:grpSp>
      <p:cxnSp>
        <p:nvCxnSpPr>
          <p:cNvPr id="153" name="Elbow Connector 152">
            <a:extLst>
              <a:ext uri="{FF2B5EF4-FFF2-40B4-BE49-F238E27FC236}">
                <a16:creationId xmlns:a16="http://schemas.microsoft.com/office/drawing/2014/main" id="{E83BFA5F-E51E-8844-9C59-296828EAD964}"/>
              </a:ext>
            </a:extLst>
          </p:cNvPr>
          <p:cNvCxnSpPr>
            <a:stCxn id="43" idx="2"/>
            <a:endCxn id="142" idx="0"/>
          </p:cNvCxnSpPr>
          <p:nvPr/>
        </p:nvCxnSpPr>
        <p:spPr>
          <a:xfrm rot="16200000" flipH="1">
            <a:off x="9735730" y="2868609"/>
            <a:ext cx="301081" cy="21724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5" name="Elbow Connector 154">
            <a:extLst>
              <a:ext uri="{FF2B5EF4-FFF2-40B4-BE49-F238E27FC236}">
                <a16:creationId xmlns:a16="http://schemas.microsoft.com/office/drawing/2014/main" id="{7CFCA33A-7844-0440-9384-0A6B79945ECA}"/>
              </a:ext>
            </a:extLst>
          </p:cNvPr>
          <p:cNvCxnSpPr>
            <a:stCxn id="142" idx="2"/>
            <a:endCxn id="108" idx="0"/>
          </p:cNvCxnSpPr>
          <p:nvPr/>
        </p:nvCxnSpPr>
        <p:spPr>
          <a:xfrm rot="16200000" flipH="1">
            <a:off x="10052175" y="3504973"/>
            <a:ext cx="330590" cy="4451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7" name="Elbow Connector 156">
            <a:extLst>
              <a:ext uri="{FF2B5EF4-FFF2-40B4-BE49-F238E27FC236}">
                <a16:creationId xmlns:a16="http://schemas.microsoft.com/office/drawing/2014/main" id="{03E4A989-8C78-1D48-A931-81E119653F63}"/>
              </a:ext>
            </a:extLst>
          </p:cNvPr>
          <p:cNvCxnSpPr>
            <a:stCxn id="108" idx="2"/>
            <a:endCxn id="146" idx="0"/>
          </p:cNvCxnSpPr>
          <p:nvPr/>
        </p:nvCxnSpPr>
        <p:spPr>
          <a:xfrm rot="16200000" flipH="1">
            <a:off x="10398447" y="4096329"/>
            <a:ext cx="299330" cy="21612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9" name="Elbow Connector 158">
            <a:extLst>
              <a:ext uri="{FF2B5EF4-FFF2-40B4-BE49-F238E27FC236}">
                <a16:creationId xmlns:a16="http://schemas.microsoft.com/office/drawing/2014/main" id="{757D4E98-AEF2-2649-B64F-D1B981F4761E}"/>
              </a:ext>
            </a:extLst>
          </p:cNvPr>
          <p:cNvCxnSpPr>
            <a:stCxn id="146" idx="2"/>
            <a:endCxn id="110" idx="0"/>
          </p:cNvCxnSpPr>
          <p:nvPr/>
        </p:nvCxnSpPr>
        <p:spPr>
          <a:xfrm rot="16200000" flipH="1">
            <a:off x="10685805" y="4758914"/>
            <a:ext cx="364039" cy="42329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F9D787AA-684C-7B43-8917-2C4C3136B53D}"/>
              </a:ext>
            </a:extLst>
          </p:cNvPr>
          <p:cNvSpPr/>
          <p:nvPr/>
        </p:nvSpPr>
        <p:spPr>
          <a:xfrm>
            <a:off x="1793848" y="4092309"/>
            <a:ext cx="107260" cy="1072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a:extLst>
              <a:ext uri="{FF2B5EF4-FFF2-40B4-BE49-F238E27FC236}">
                <a16:creationId xmlns:a16="http://schemas.microsoft.com/office/drawing/2014/main" id="{5C9ACD55-68E0-294A-9A81-2C09B388827B}"/>
              </a:ext>
            </a:extLst>
          </p:cNvPr>
          <p:cNvSpPr/>
          <p:nvPr/>
        </p:nvSpPr>
        <p:spPr>
          <a:xfrm>
            <a:off x="1933206" y="4050040"/>
            <a:ext cx="931303" cy="179071"/>
          </a:xfrm>
          <a:prstGeom prst="roundRect">
            <a:avLst/>
          </a:prstGeom>
          <a:solidFill>
            <a:srgbClr val="4FE18F"/>
          </a:solidFill>
          <a:ln w="22225">
            <a:solidFill>
              <a:srgbClr val="002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Context</a:t>
            </a:r>
          </a:p>
        </p:txBody>
      </p:sp>
      <p:sp>
        <p:nvSpPr>
          <p:cNvPr id="55" name="Rounded Rectangle 54">
            <a:extLst>
              <a:ext uri="{FF2B5EF4-FFF2-40B4-BE49-F238E27FC236}">
                <a16:creationId xmlns:a16="http://schemas.microsoft.com/office/drawing/2014/main" id="{6A1A608D-6BE1-B64D-968C-13CD7610EF9A}"/>
              </a:ext>
            </a:extLst>
          </p:cNvPr>
          <p:cNvSpPr/>
          <p:nvPr/>
        </p:nvSpPr>
        <p:spPr>
          <a:xfrm>
            <a:off x="1929627" y="4270584"/>
            <a:ext cx="931303" cy="179071"/>
          </a:xfrm>
          <a:prstGeom prst="roundRect">
            <a:avLst/>
          </a:prstGeom>
          <a:solidFill>
            <a:srgbClr val="4FE18F"/>
          </a:solidFill>
          <a:ln w="22225">
            <a:solidFill>
              <a:srgbClr val="002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Customer</a:t>
            </a:r>
          </a:p>
        </p:txBody>
      </p:sp>
      <p:sp>
        <p:nvSpPr>
          <p:cNvPr id="56" name="Rounded Rectangle 55">
            <a:extLst>
              <a:ext uri="{FF2B5EF4-FFF2-40B4-BE49-F238E27FC236}">
                <a16:creationId xmlns:a16="http://schemas.microsoft.com/office/drawing/2014/main" id="{91DE35A3-EA0A-8642-BF68-AD843219E79D}"/>
              </a:ext>
            </a:extLst>
          </p:cNvPr>
          <p:cNvSpPr/>
          <p:nvPr/>
        </p:nvSpPr>
        <p:spPr>
          <a:xfrm>
            <a:off x="1933206" y="4491128"/>
            <a:ext cx="931303" cy="179071"/>
          </a:xfrm>
          <a:prstGeom prst="roundRect">
            <a:avLst/>
          </a:prstGeom>
          <a:solidFill>
            <a:srgbClr val="4FE18F"/>
          </a:solidFill>
          <a:ln w="22225">
            <a:solidFill>
              <a:srgbClr val="002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Needs</a:t>
            </a:r>
          </a:p>
        </p:txBody>
      </p:sp>
      <p:sp>
        <p:nvSpPr>
          <p:cNvPr id="57" name="Oval 56">
            <a:extLst>
              <a:ext uri="{FF2B5EF4-FFF2-40B4-BE49-F238E27FC236}">
                <a16:creationId xmlns:a16="http://schemas.microsoft.com/office/drawing/2014/main" id="{E5E2E9E5-4342-2C46-AF2D-4A887F4A0D23}"/>
              </a:ext>
            </a:extLst>
          </p:cNvPr>
          <p:cNvSpPr/>
          <p:nvPr/>
        </p:nvSpPr>
        <p:spPr>
          <a:xfrm>
            <a:off x="1797620" y="4318644"/>
            <a:ext cx="107260" cy="1072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9E7739F-0313-0447-AF55-A0A672120019}"/>
              </a:ext>
            </a:extLst>
          </p:cNvPr>
          <p:cNvSpPr/>
          <p:nvPr/>
        </p:nvSpPr>
        <p:spPr>
          <a:xfrm>
            <a:off x="1797620" y="4535251"/>
            <a:ext cx="107260" cy="1072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0040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47FFD-70AA-910C-AB29-C37A24F05FF0}"/>
              </a:ext>
            </a:extLst>
          </p:cNvPr>
          <p:cNvSpPr>
            <a:spLocks noGrp="1"/>
          </p:cNvSpPr>
          <p:nvPr>
            <p:ph type="title"/>
          </p:nvPr>
        </p:nvSpPr>
        <p:spPr/>
        <p:txBody>
          <a:bodyPr/>
          <a:lstStyle/>
          <a:p>
            <a:r>
              <a:rPr lang="en-US" dirty="0"/>
              <a:t>Benefits</a:t>
            </a:r>
          </a:p>
        </p:txBody>
      </p:sp>
      <p:sp>
        <p:nvSpPr>
          <p:cNvPr id="3" name="Content Placeholder 2">
            <a:extLst>
              <a:ext uri="{FF2B5EF4-FFF2-40B4-BE49-F238E27FC236}">
                <a16:creationId xmlns:a16="http://schemas.microsoft.com/office/drawing/2014/main" id="{B6988ADF-A81B-EFE8-A301-EF8970B2463F}"/>
              </a:ext>
            </a:extLst>
          </p:cNvPr>
          <p:cNvSpPr>
            <a:spLocks noGrp="1"/>
          </p:cNvSpPr>
          <p:nvPr>
            <p:ph sz="half" idx="1"/>
          </p:nvPr>
        </p:nvSpPr>
        <p:spPr>
          <a:xfrm>
            <a:off x="331424" y="1825625"/>
            <a:ext cx="3755834" cy="4078731"/>
          </a:xfrm>
        </p:spPr>
        <p:txBody>
          <a:bodyPr/>
          <a:lstStyle/>
          <a:p>
            <a:pPr marL="0" indent="0">
              <a:buNone/>
            </a:pPr>
            <a:r>
              <a:rPr lang="en-US" dirty="0"/>
              <a:t>For Students</a:t>
            </a:r>
          </a:p>
          <a:p>
            <a:r>
              <a:rPr lang="en-GB" dirty="0">
                <a:effectLst/>
                <a:latin typeface="Times New Roman" panose="02020603050405020304" pitchFamily="18" charset="0"/>
              </a:rPr>
              <a:t>Teamwork and collaboration, critical thinking, problem solving and decision-making – these skills top lists of most desirable skills for employees across all industry sectors. </a:t>
            </a:r>
          </a:p>
          <a:p>
            <a:r>
              <a:rPr lang="en-GB" dirty="0">
                <a:latin typeface="Times New Roman" panose="02020603050405020304" pitchFamily="18" charset="0"/>
              </a:rPr>
              <a:t>Practical experience handling </a:t>
            </a:r>
            <a:r>
              <a:rPr lang="en-GB" dirty="0">
                <a:effectLst/>
                <a:latin typeface="Times New Roman" panose="02020603050405020304" pitchFamily="18" charset="0"/>
              </a:rPr>
              <a:t>real-world data makes students aware of how ‘messy’ they can be – practical skills attractive to employers </a:t>
            </a:r>
          </a:p>
          <a:p>
            <a:r>
              <a:rPr lang="en-GB" dirty="0">
                <a:effectLst/>
                <a:latin typeface="Times New Roman" panose="02020603050405020304" pitchFamily="18" charset="0"/>
              </a:rPr>
              <a:t>Networking during the programme with student peers and the industrial participants - can lead to future internships, mentorships and job offers. </a:t>
            </a:r>
          </a:p>
          <a:p>
            <a:endParaRPr lang="en-US" dirty="0"/>
          </a:p>
        </p:txBody>
      </p:sp>
      <p:sp>
        <p:nvSpPr>
          <p:cNvPr id="4" name="Text Placeholder 3">
            <a:extLst>
              <a:ext uri="{FF2B5EF4-FFF2-40B4-BE49-F238E27FC236}">
                <a16:creationId xmlns:a16="http://schemas.microsoft.com/office/drawing/2014/main" id="{6DED8C92-7535-A865-F2EF-24F695704891}"/>
              </a:ext>
            </a:extLst>
          </p:cNvPr>
          <p:cNvSpPr>
            <a:spLocks noGrp="1"/>
          </p:cNvSpPr>
          <p:nvPr>
            <p:ph type="body" sz="quarter" idx="10"/>
          </p:nvPr>
        </p:nvSpPr>
        <p:spPr/>
        <p:txBody>
          <a:bodyPr/>
          <a:lstStyle/>
          <a:p>
            <a:endParaRPr lang="en-US"/>
          </a:p>
        </p:txBody>
      </p:sp>
      <p:sp>
        <p:nvSpPr>
          <p:cNvPr id="7" name="Content Placeholder 2">
            <a:extLst>
              <a:ext uri="{FF2B5EF4-FFF2-40B4-BE49-F238E27FC236}">
                <a16:creationId xmlns:a16="http://schemas.microsoft.com/office/drawing/2014/main" id="{89998BC1-07EB-13F9-6464-34913E9BAFBD}"/>
              </a:ext>
            </a:extLst>
          </p:cNvPr>
          <p:cNvSpPr txBox="1">
            <a:spLocks/>
          </p:cNvSpPr>
          <p:nvPr/>
        </p:nvSpPr>
        <p:spPr>
          <a:xfrm>
            <a:off x="4348910" y="1825625"/>
            <a:ext cx="3755834" cy="4078731"/>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4FE18F"/>
              </a:buClr>
              <a:buFont typeface="Arial" panose="020B0604020202020204" pitchFamily="34" charset="0"/>
              <a:buChar char="•"/>
              <a:defRPr sz="1800" kern="1200">
                <a:solidFill>
                  <a:srgbClr val="002D30"/>
                </a:solidFill>
                <a:latin typeface="Derailed" panose="020B0503030101060003"/>
                <a:ea typeface="+mn-ea"/>
                <a:cs typeface="+mn-cs"/>
              </a:defRPr>
            </a:lvl1pPr>
            <a:lvl2pPr marL="685800" indent="-228600" algn="l" defTabSz="914400" rtl="0" eaLnBrk="1" latinLnBrk="0" hangingPunct="1">
              <a:lnSpc>
                <a:spcPct val="90000"/>
              </a:lnSpc>
              <a:spcBef>
                <a:spcPts val="500"/>
              </a:spcBef>
              <a:buClr>
                <a:srgbClr val="4FE18F"/>
              </a:buClr>
              <a:buFont typeface="Arial" panose="020B0604020202020204" pitchFamily="34" charset="0"/>
              <a:buChar char="•"/>
              <a:defRPr sz="1800" kern="1200">
                <a:solidFill>
                  <a:srgbClr val="002D30"/>
                </a:solidFill>
                <a:latin typeface="Derailed" panose="020B0503030101060003"/>
                <a:ea typeface="+mn-ea"/>
                <a:cs typeface="+mn-cs"/>
              </a:defRPr>
            </a:lvl2pPr>
            <a:lvl3pPr marL="1143000" indent="-228600" algn="l" defTabSz="914400" rtl="0" eaLnBrk="1" latinLnBrk="0" hangingPunct="1">
              <a:lnSpc>
                <a:spcPct val="90000"/>
              </a:lnSpc>
              <a:spcBef>
                <a:spcPts val="500"/>
              </a:spcBef>
              <a:buClr>
                <a:srgbClr val="4FE18F"/>
              </a:buClr>
              <a:buFont typeface="Arial" panose="020B0604020202020204" pitchFamily="34" charset="0"/>
              <a:buChar char="•"/>
              <a:defRPr sz="1800" kern="1200">
                <a:solidFill>
                  <a:srgbClr val="002D30"/>
                </a:solidFill>
                <a:latin typeface="Derailed" panose="020B0503030101060003"/>
                <a:ea typeface="+mn-ea"/>
                <a:cs typeface="+mn-cs"/>
              </a:defRPr>
            </a:lvl3pPr>
            <a:lvl4pPr marL="1600200" indent="-228600" algn="l" defTabSz="914400" rtl="0" eaLnBrk="1" latinLnBrk="0" hangingPunct="1">
              <a:lnSpc>
                <a:spcPct val="90000"/>
              </a:lnSpc>
              <a:spcBef>
                <a:spcPts val="500"/>
              </a:spcBef>
              <a:buClr>
                <a:srgbClr val="4FE18F"/>
              </a:buClr>
              <a:buFont typeface="Arial" panose="020B0604020202020204" pitchFamily="34" charset="0"/>
              <a:buChar char="•"/>
              <a:defRPr sz="1800" kern="1200">
                <a:solidFill>
                  <a:srgbClr val="002D30"/>
                </a:solidFill>
                <a:latin typeface="Derailed" panose="020B0503030101060003"/>
                <a:ea typeface="+mn-ea"/>
                <a:cs typeface="+mn-cs"/>
              </a:defRPr>
            </a:lvl4pPr>
            <a:lvl5pPr marL="2057400" indent="-228600" algn="l" defTabSz="914400" rtl="0" eaLnBrk="1" latinLnBrk="0" hangingPunct="1">
              <a:lnSpc>
                <a:spcPct val="90000"/>
              </a:lnSpc>
              <a:spcBef>
                <a:spcPts val="500"/>
              </a:spcBef>
              <a:buClr>
                <a:srgbClr val="4FE18F"/>
              </a:buClr>
              <a:buFont typeface="Arial" panose="020B0604020202020204" pitchFamily="34" charset="0"/>
              <a:buChar char="•"/>
              <a:defRPr sz="1800" kern="1200">
                <a:solidFill>
                  <a:srgbClr val="002D30"/>
                </a:solidFill>
                <a:latin typeface="Derailed" panose="020B0503030101060003"/>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For Business</a:t>
            </a:r>
          </a:p>
          <a:p>
            <a:r>
              <a:rPr lang="en-GB" dirty="0">
                <a:effectLst/>
                <a:latin typeface="Times New Roman" panose="02020603050405020304" pitchFamily="18" charset="0"/>
              </a:rPr>
              <a:t>300 hours of businesses insight from two groups of 5 students over 5 days. </a:t>
            </a:r>
          </a:p>
          <a:p>
            <a:r>
              <a:rPr lang="en-GB" dirty="0">
                <a:effectLst/>
                <a:latin typeface="Times New Roman" panose="02020603050405020304" pitchFamily="18" charset="0"/>
              </a:rPr>
              <a:t>Students bring fresh perspectives and new ideas </a:t>
            </a:r>
          </a:p>
          <a:p>
            <a:r>
              <a:rPr lang="en-GB" dirty="0">
                <a:latin typeface="Times New Roman" panose="02020603050405020304" pitchFamily="18" charset="0"/>
              </a:rPr>
              <a:t>C</a:t>
            </a:r>
            <a:r>
              <a:rPr lang="en-GB" dirty="0">
                <a:effectLst/>
                <a:latin typeface="Times New Roman" panose="02020603050405020304" pitchFamily="18" charset="0"/>
              </a:rPr>
              <a:t>hance to work with and spot talented students that could lead to future recruitment. </a:t>
            </a:r>
          </a:p>
          <a:p>
            <a:r>
              <a:rPr lang="en-GB" dirty="0">
                <a:latin typeface="Times New Roman" panose="02020603050405020304" pitchFamily="18" charset="0"/>
              </a:rPr>
              <a:t>P</a:t>
            </a:r>
            <a:r>
              <a:rPr lang="en-GB" dirty="0">
                <a:effectLst/>
                <a:latin typeface="Times New Roman" panose="02020603050405020304" pitchFamily="18" charset="0"/>
              </a:rPr>
              <a:t>roposed new business models can uncover potential new revenue streams and efficiencies within the current business operations. </a:t>
            </a:r>
          </a:p>
          <a:p>
            <a:endParaRPr lang="en-US" dirty="0"/>
          </a:p>
        </p:txBody>
      </p:sp>
      <p:sp>
        <p:nvSpPr>
          <p:cNvPr id="8" name="Content Placeholder 2">
            <a:extLst>
              <a:ext uri="{FF2B5EF4-FFF2-40B4-BE49-F238E27FC236}">
                <a16:creationId xmlns:a16="http://schemas.microsoft.com/office/drawing/2014/main" id="{02A7FAA8-ED31-6FAA-16CD-6784C4349190}"/>
              </a:ext>
            </a:extLst>
          </p:cNvPr>
          <p:cNvSpPr txBox="1">
            <a:spLocks/>
          </p:cNvSpPr>
          <p:nvPr/>
        </p:nvSpPr>
        <p:spPr>
          <a:xfrm>
            <a:off x="8366396" y="1825624"/>
            <a:ext cx="3755834" cy="4078731"/>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4FE18F"/>
              </a:buClr>
              <a:buFont typeface="Arial" panose="020B0604020202020204" pitchFamily="34" charset="0"/>
              <a:buChar char="•"/>
              <a:defRPr sz="1800" kern="1200">
                <a:solidFill>
                  <a:srgbClr val="002D30"/>
                </a:solidFill>
                <a:latin typeface="Derailed" panose="020B0503030101060003"/>
                <a:ea typeface="+mn-ea"/>
                <a:cs typeface="+mn-cs"/>
              </a:defRPr>
            </a:lvl1pPr>
            <a:lvl2pPr marL="685800" indent="-228600" algn="l" defTabSz="914400" rtl="0" eaLnBrk="1" latinLnBrk="0" hangingPunct="1">
              <a:lnSpc>
                <a:spcPct val="90000"/>
              </a:lnSpc>
              <a:spcBef>
                <a:spcPts val="500"/>
              </a:spcBef>
              <a:buClr>
                <a:srgbClr val="4FE18F"/>
              </a:buClr>
              <a:buFont typeface="Arial" panose="020B0604020202020204" pitchFamily="34" charset="0"/>
              <a:buChar char="•"/>
              <a:defRPr sz="1800" kern="1200">
                <a:solidFill>
                  <a:srgbClr val="002D30"/>
                </a:solidFill>
                <a:latin typeface="Derailed" panose="020B0503030101060003"/>
                <a:ea typeface="+mn-ea"/>
                <a:cs typeface="+mn-cs"/>
              </a:defRPr>
            </a:lvl2pPr>
            <a:lvl3pPr marL="1143000" indent="-228600" algn="l" defTabSz="914400" rtl="0" eaLnBrk="1" latinLnBrk="0" hangingPunct="1">
              <a:lnSpc>
                <a:spcPct val="90000"/>
              </a:lnSpc>
              <a:spcBef>
                <a:spcPts val="500"/>
              </a:spcBef>
              <a:buClr>
                <a:srgbClr val="4FE18F"/>
              </a:buClr>
              <a:buFont typeface="Arial" panose="020B0604020202020204" pitchFamily="34" charset="0"/>
              <a:buChar char="•"/>
              <a:defRPr sz="1800" kern="1200">
                <a:solidFill>
                  <a:srgbClr val="002D30"/>
                </a:solidFill>
                <a:latin typeface="Derailed" panose="020B0503030101060003"/>
                <a:ea typeface="+mn-ea"/>
                <a:cs typeface="+mn-cs"/>
              </a:defRPr>
            </a:lvl3pPr>
            <a:lvl4pPr marL="1600200" indent="-228600" algn="l" defTabSz="914400" rtl="0" eaLnBrk="1" latinLnBrk="0" hangingPunct="1">
              <a:lnSpc>
                <a:spcPct val="90000"/>
              </a:lnSpc>
              <a:spcBef>
                <a:spcPts val="500"/>
              </a:spcBef>
              <a:buClr>
                <a:srgbClr val="4FE18F"/>
              </a:buClr>
              <a:buFont typeface="Arial" panose="020B0604020202020204" pitchFamily="34" charset="0"/>
              <a:buChar char="•"/>
              <a:defRPr sz="1800" kern="1200">
                <a:solidFill>
                  <a:srgbClr val="002D30"/>
                </a:solidFill>
                <a:latin typeface="Derailed" panose="020B0503030101060003"/>
                <a:ea typeface="+mn-ea"/>
                <a:cs typeface="+mn-cs"/>
              </a:defRPr>
            </a:lvl4pPr>
            <a:lvl5pPr marL="2057400" indent="-228600" algn="l" defTabSz="914400" rtl="0" eaLnBrk="1" latinLnBrk="0" hangingPunct="1">
              <a:lnSpc>
                <a:spcPct val="90000"/>
              </a:lnSpc>
              <a:spcBef>
                <a:spcPts val="500"/>
              </a:spcBef>
              <a:buClr>
                <a:srgbClr val="4FE18F"/>
              </a:buClr>
              <a:buFont typeface="Arial" panose="020B0604020202020204" pitchFamily="34" charset="0"/>
              <a:buChar char="•"/>
              <a:defRPr sz="1800" kern="1200">
                <a:solidFill>
                  <a:srgbClr val="002D30"/>
                </a:solidFill>
                <a:latin typeface="Derailed" panose="020B0503030101060003"/>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For University</a:t>
            </a:r>
          </a:p>
          <a:p>
            <a:r>
              <a:rPr lang="en-GB" dirty="0">
                <a:effectLst/>
                <a:latin typeface="Times New Roman" panose="02020603050405020304" pitchFamily="18" charset="0"/>
              </a:rPr>
              <a:t>New pathway for relationships with industry. </a:t>
            </a:r>
            <a:endParaRPr lang="en-GB" dirty="0">
              <a:latin typeface="Times New Roman" panose="02020603050405020304" pitchFamily="18" charset="0"/>
            </a:endParaRPr>
          </a:p>
          <a:p>
            <a:r>
              <a:rPr lang="en-GB" dirty="0">
                <a:effectLst/>
                <a:latin typeface="Times New Roman" panose="02020603050405020304" pitchFamily="18" charset="0"/>
              </a:rPr>
              <a:t>Working together creates stronger ties and partnerships and potentially lead to future research collaborations, internships, and joint ventures. </a:t>
            </a:r>
          </a:p>
          <a:p>
            <a:r>
              <a:rPr lang="en-GB" dirty="0">
                <a:effectLst/>
                <a:latin typeface="Times New Roman" panose="02020603050405020304" pitchFamily="18" charset="0"/>
              </a:rPr>
              <a:t>Skills acquired by students contribute to student employability and could be used by universities to demonstrate tangible graduate outcomes.</a:t>
            </a:r>
          </a:p>
          <a:p>
            <a:r>
              <a:rPr lang="en-GB" dirty="0">
                <a:latin typeface="Times New Roman" panose="02020603050405020304" pitchFamily="18" charset="0"/>
              </a:rPr>
              <a:t>Attractive to international students.</a:t>
            </a:r>
            <a:r>
              <a:rPr lang="en-GB" dirty="0">
                <a:effectLst/>
                <a:latin typeface="Times New Roman" panose="02020603050405020304" pitchFamily="18" charset="0"/>
              </a:rPr>
              <a:t> </a:t>
            </a:r>
            <a:endParaRPr lang="en-US" dirty="0"/>
          </a:p>
        </p:txBody>
      </p:sp>
    </p:spTree>
    <p:extLst>
      <p:ext uri="{BB962C8B-B14F-4D97-AF65-F5344CB8AC3E}">
        <p14:creationId xmlns:p14="http://schemas.microsoft.com/office/powerpoint/2010/main" val="4011104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66950-25FB-7DDD-81C5-1EDE5FF5DC31}"/>
              </a:ext>
            </a:extLst>
          </p:cNvPr>
          <p:cNvSpPr>
            <a:spLocks noGrp="1"/>
          </p:cNvSpPr>
          <p:nvPr>
            <p:ph type="title"/>
          </p:nvPr>
        </p:nvSpPr>
        <p:spPr/>
        <p:txBody>
          <a:bodyPr/>
          <a:lstStyle/>
          <a:p>
            <a:r>
              <a:rPr lang="en-US" dirty="0"/>
              <a:t>That’s the end – thank you</a:t>
            </a:r>
          </a:p>
        </p:txBody>
      </p:sp>
      <p:sp>
        <p:nvSpPr>
          <p:cNvPr id="3" name="Content Placeholder 2">
            <a:extLst>
              <a:ext uri="{FF2B5EF4-FFF2-40B4-BE49-F238E27FC236}">
                <a16:creationId xmlns:a16="http://schemas.microsoft.com/office/drawing/2014/main" id="{7249C2EC-9D36-F943-D05E-A7706123D8D8}"/>
              </a:ext>
            </a:extLst>
          </p:cNvPr>
          <p:cNvSpPr>
            <a:spLocks noGrp="1"/>
          </p:cNvSpPr>
          <p:nvPr>
            <p:ph idx="1"/>
          </p:nvPr>
        </p:nvSpPr>
        <p:spPr/>
        <p:txBody>
          <a:bodyPr/>
          <a:lstStyle/>
          <a:p>
            <a:endParaRPr lang="en-US"/>
          </a:p>
        </p:txBody>
      </p:sp>
      <p:sp>
        <p:nvSpPr>
          <p:cNvPr id="4" name="Right Arrow Callout 3">
            <a:extLst>
              <a:ext uri="{FF2B5EF4-FFF2-40B4-BE49-F238E27FC236}">
                <a16:creationId xmlns:a16="http://schemas.microsoft.com/office/drawing/2014/main" id="{86BFA469-94F2-ED5D-C7B8-7627547E7F21}"/>
              </a:ext>
            </a:extLst>
          </p:cNvPr>
          <p:cNvSpPr/>
          <p:nvPr/>
        </p:nvSpPr>
        <p:spPr>
          <a:xfrm>
            <a:off x="1150159" y="2877144"/>
            <a:ext cx="1897380" cy="685800"/>
          </a:xfrm>
          <a:prstGeom prst="rightArrowCallout">
            <a:avLst>
              <a:gd name="adj1" fmla="val 25000"/>
              <a:gd name="adj2" fmla="val 25000"/>
              <a:gd name="adj3" fmla="val 25000"/>
              <a:gd name="adj4" fmla="val 83853"/>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GB" sz="1600" dirty="0"/>
              <a:t>3. Call-to-action</a:t>
            </a:r>
          </a:p>
        </p:txBody>
      </p:sp>
      <p:sp>
        <p:nvSpPr>
          <p:cNvPr id="6" name="Content Placeholder 2">
            <a:extLst>
              <a:ext uri="{FF2B5EF4-FFF2-40B4-BE49-F238E27FC236}">
                <a16:creationId xmlns:a16="http://schemas.microsoft.com/office/drawing/2014/main" id="{041111CC-43D2-D85C-913A-EE31EB866C19}"/>
              </a:ext>
            </a:extLst>
          </p:cNvPr>
          <p:cNvSpPr txBox="1">
            <a:spLocks/>
          </p:cNvSpPr>
          <p:nvPr/>
        </p:nvSpPr>
        <p:spPr>
          <a:xfrm>
            <a:off x="3858259" y="2877144"/>
            <a:ext cx="7183582" cy="1774354"/>
          </a:xfrm>
          <a:prstGeom prst="rect">
            <a:avLst/>
          </a:prstGeom>
        </p:spPr>
        <p:txBody>
          <a:bodyPr vert="horz" lIns="91440" tIns="45720" rIns="91440" bIns="45720" rtlCol="0">
            <a:normAutofit/>
          </a:bodyPr>
          <a:lstStyle>
            <a:lvl1pPr indent="0">
              <a:lnSpc>
                <a:spcPct val="90000"/>
              </a:lnSpc>
              <a:spcBef>
                <a:spcPts val="1000"/>
              </a:spcBef>
              <a:buFont typeface="Arial" panose="020B0604020202020204" pitchFamily="34" charset="0"/>
              <a:buNone/>
              <a:defRPr sz="2800">
                <a:latin typeface="Derailed" panose="020B0503030101060003"/>
              </a:defRPr>
            </a:lvl1pPr>
            <a:lvl2pPr marL="685800" indent="-228600">
              <a:lnSpc>
                <a:spcPct val="90000"/>
              </a:lnSpc>
              <a:spcBef>
                <a:spcPts val="500"/>
              </a:spcBef>
              <a:buFont typeface="Arial" panose="020B0604020202020204" pitchFamily="34" charset="0"/>
              <a:buChar char="•"/>
              <a:defRPr sz="2400">
                <a:latin typeface="Derailed" panose="020B0503030101060003"/>
              </a:defRPr>
            </a:lvl2pPr>
            <a:lvl3pPr marL="1143000" indent="-228600">
              <a:lnSpc>
                <a:spcPct val="90000"/>
              </a:lnSpc>
              <a:spcBef>
                <a:spcPts val="500"/>
              </a:spcBef>
              <a:buFont typeface="Arial" panose="020B0604020202020204" pitchFamily="34" charset="0"/>
              <a:buChar char="•"/>
              <a:defRPr sz="2000">
                <a:latin typeface="Derailed" panose="020B0503030101060003"/>
              </a:defRPr>
            </a:lvl3pPr>
            <a:lvl4pPr marL="1600200" indent="-228600">
              <a:lnSpc>
                <a:spcPct val="90000"/>
              </a:lnSpc>
              <a:spcBef>
                <a:spcPts val="500"/>
              </a:spcBef>
              <a:buFont typeface="Arial" panose="020B0604020202020204" pitchFamily="34" charset="0"/>
              <a:buChar char="•"/>
              <a:defRPr>
                <a:latin typeface="Derailed" panose="020B0503030101060003"/>
              </a:defRPr>
            </a:lvl4pPr>
            <a:lvl5pPr marL="2057400" indent="-228600">
              <a:lnSpc>
                <a:spcPct val="90000"/>
              </a:lnSpc>
              <a:spcBef>
                <a:spcPts val="500"/>
              </a:spcBef>
              <a:buFont typeface="Arial" panose="020B0604020202020204" pitchFamily="34" charset="0"/>
              <a:buChar char="•"/>
              <a:defRPr>
                <a:latin typeface="Derailed" panose="020B0503030101060003"/>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I think we should all be doing more activities like this and I’d like to talk to all of you about similar activities that you may already do and maybe there’s some way we can collaborate?</a:t>
            </a:r>
          </a:p>
          <a:p>
            <a:endParaRPr lang="en-US" dirty="0"/>
          </a:p>
        </p:txBody>
      </p:sp>
    </p:spTree>
    <p:extLst>
      <p:ext uri="{BB962C8B-B14F-4D97-AF65-F5344CB8AC3E}">
        <p14:creationId xmlns:p14="http://schemas.microsoft.com/office/powerpoint/2010/main" val="319270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BAC0B-ADBE-232E-BB14-4C89B53DBA5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2277734-2817-6BF6-583D-3DDF9D84B803}"/>
              </a:ext>
            </a:extLst>
          </p:cNvPr>
          <p:cNvSpPr>
            <a:spLocks noGrp="1"/>
          </p:cNvSpPr>
          <p:nvPr>
            <p:ph idx="1"/>
          </p:nvPr>
        </p:nvSpPr>
        <p:spPr>
          <a:xfrm>
            <a:off x="4170218" y="1931860"/>
            <a:ext cx="7183582" cy="1735823"/>
          </a:xfrm>
        </p:spPr>
        <p:txBody>
          <a:bodyPr/>
          <a:lstStyle/>
          <a:p>
            <a:pPr marL="0" indent="0">
              <a:buNone/>
            </a:pPr>
            <a:r>
              <a:rPr lang="en-GB" sz="2800" dirty="0"/>
              <a:t>Data Innovation Bootcamps are great because they enable students to learn about innovation and data by working with industry and using real world business problems </a:t>
            </a:r>
            <a:endParaRPr lang="en-GB" sz="2800" b="0" dirty="0"/>
          </a:p>
          <a:p>
            <a:endParaRPr lang="en-US" dirty="0"/>
          </a:p>
        </p:txBody>
      </p:sp>
      <p:sp>
        <p:nvSpPr>
          <p:cNvPr id="4" name="Right Arrow Callout 3">
            <a:extLst>
              <a:ext uri="{FF2B5EF4-FFF2-40B4-BE49-F238E27FC236}">
                <a16:creationId xmlns:a16="http://schemas.microsoft.com/office/drawing/2014/main" id="{FA3F21FA-ADCD-8A5C-5CE8-408E62E685A1}"/>
              </a:ext>
            </a:extLst>
          </p:cNvPr>
          <p:cNvSpPr/>
          <p:nvPr/>
        </p:nvSpPr>
        <p:spPr>
          <a:xfrm>
            <a:off x="1330268" y="1931860"/>
            <a:ext cx="1897380" cy="685800"/>
          </a:xfrm>
          <a:prstGeom prst="rightArrowCallout">
            <a:avLst>
              <a:gd name="adj1" fmla="val 25000"/>
              <a:gd name="adj2" fmla="val 25000"/>
              <a:gd name="adj3" fmla="val 25000"/>
              <a:gd name="adj4" fmla="val 83853"/>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GB" sz="1600" dirty="0"/>
              <a:t>1. Conclude</a:t>
            </a:r>
          </a:p>
        </p:txBody>
      </p:sp>
      <p:sp>
        <p:nvSpPr>
          <p:cNvPr id="6" name="Right Arrow Callout 5">
            <a:extLst>
              <a:ext uri="{FF2B5EF4-FFF2-40B4-BE49-F238E27FC236}">
                <a16:creationId xmlns:a16="http://schemas.microsoft.com/office/drawing/2014/main" id="{779CD272-B340-6286-3DD9-F1F8B18478FD}"/>
              </a:ext>
            </a:extLst>
          </p:cNvPr>
          <p:cNvSpPr/>
          <p:nvPr/>
        </p:nvSpPr>
        <p:spPr>
          <a:xfrm>
            <a:off x="1330268" y="3641857"/>
            <a:ext cx="1897380" cy="685800"/>
          </a:xfrm>
          <a:prstGeom prst="rightArrowCallout">
            <a:avLst>
              <a:gd name="adj1" fmla="val 25000"/>
              <a:gd name="adj2" fmla="val 25000"/>
              <a:gd name="adj3" fmla="val 25000"/>
              <a:gd name="adj4" fmla="val 83853"/>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GB" sz="1600" dirty="0"/>
              <a:t>2. Support</a:t>
            </a:r>
          </a:p>
        </p:txBody>
      </p:sp>
      <p:sp>
        <p:nvSpPr>
          <p:cNvPr id="7" name="Right Arrow Callout 6">
            <a:extLst>
              <a:ext uri="{FF2B5EF4-FFF2-40B4-BE49-F238E27FC236}">
                <a16:creationId xmlns:a16="http://schemas.microsoft.com/office/drawing/2014/main" id="{638FF9BD-B40F-A18C-87A5-A621AC0354B4}"/>
              </a:ext>
            </a:extLst>
          </p:cNvPr>
          <p:cNvSpPr/>
          <p:nvPr/>
        </p:nvSpPr>
        <p:spPr>
          <a:xfrm>
            <a:off x="1330268" y="4761362"/>
            <a:ext cx="1897380" cy="685800"/>
          </a:xfrm>
          <a:prstGeom prst="rightArrowCallout">
            <a:avLst>
              <a:gd name="adj1" fmla="val 25000"/>
              <a:gd name="adj2" fmla="val 25000"/>
              <a:gd name="adj3" fmla="val 25000"/>
              <a:gd name="adj4" fmla="val 83853"/>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GB" sz="1600" dirty="0"/>
              <a:t>3. Call-to-action</a:t>
            </a:r>
          </a:p>
        </p:txBody>
      </p:sp>
      <p:sp>
        <p:nvSpPr>
          <p:cNvPr id="8" name="Content Placeholder 2">
            <a:extLst>
              <a:ext uri="{FF2B5EF4-FFF2-40B4-BE49-F238E27FC236}">
                <a16:creationId xmlns:a16="http://schemas.microsoft.com/office/drawing/2014/main" id="{8955BCD2-C0BD-2BB7-53F6-16B2A32741E1}"/>
              </a:ext>
            </a:extLst>
          </p:cNvPr>
          <p:cNvSpPr txBox="1">
            <a:spLocks/>
          </p:cNvSpPr>
          <p:nvPr/>
        </p:nvSpPr>
        <p:spPr>
          <a:xfrm>
            <a:off x="4170218" y="3667683"/>
            <a:ext cx="7183582" cy="68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Derailed" panose="020B0503030101060003"/>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Derailed" panose="020B0503030101060003"/>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Derailed" panose="020B0503030101060003"/>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erailed" panose="020B0503030101060003"/>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erailed" panose="020B0503030101060003"/>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I’ll tell you a few things about our experience</a:t>
            </a:r>
          </a:p>
          <a:p>
            <a:endParaRPr lang="en-US" dirty="0"/>
          </a:p>
        </p:txBody>
      </p:sp>
      <p:sp>
        <p:nvSpPr>
          <p:cNvPr id="9" name="Content Placeholder 2">
            <a:extLst>
              <a:ext uri="{FF2B5EF4-FFF2-40B4-BE49-F238E27FC236}">
                <a16:creationId xmlns:a16="http://schemas.microsoft.com/office/drawing/2014/main" id="{5CB52B18-A657-EAD6-2820-C59F728C1B8B}"/>
              </a:ext>
            </a:extLst>
          </p:cNvPr>
          <p:cNvSpPr txBox="1">
            <a:spLocks/>
          </p:cNvSpPr>
          <p:nvPr/>
        </p:nvSpPr>
        <p:spPr>
          <a:xfrm>
            <a:off x="4170218" y="4718521"/>
            <a:ext cx="7183582" cy="1774354"/>
          </a:xfrm>
          <a:prstGeom prst="rect">
            <a:avLst/>
          </a:prstGeom>
        </p:spPr>
        <p:txBody>
          <a:bodyPr vert="horz" lIns="91440" tIns="45720" rIns="91440" bIns="45720" rtlCol="0">
            <a:normAutofit/>
          </a:bodyPr>
          <a:lstStyle>
            <a:lvl1pPr indent="0">
              <a:lnSpc>
                <a:spcPct val="90000"/>
              </a:lnSpc>
              <a:spcBef>
                <a:spcPts val="1000"/>
              </a:spcBef>
              <a:buFont typeface="Arial" panose="020B0604020202020204" pitchFamily="34" charset="0"/>
              <a:buNone/>
              <a:defRPr sz="2800">
                <a:latin typeface="Derailed" panose="020B0503030101060003"/>
              </a:defRPr>
            </a:lvl1pPr>
            <a:lvl2pPr marL="685800" indent="-228600">
              <a:lnSpc>
                <a:spcPct val="90000"/>
              </a:lnSpc>
              <a:spcBef>
                <a:spcPts val="500"/>
              </a:spcBef>
              <a:buFont typeface="Arial" panose="020B0604020202020204" pitchFamily="34" charset="0"/>
              <a:buChar char="•"/>
              <a:defRPr sz="2400">
                <a:latin typeface="Derailed" panose="020B0503030101060003"/>
              </a:defRPr>
            </a:lvl2pPr>
            <a:lvl3pPr marL="1143000" indent="-228600">
              <a:lnSpc>
                <a:spcPct val="90000"/>
              </a:lnSpc>
              <a:spcBef>
                <a:spcPts val="500"/>
              </a:spcBef>
              <a:buFont typeface="Arial" panose="020B0604020202020204" pitchFamily="34" charset="0"/>
              <a:buChar char="•"/>
              <a:defRPr sz="2000">
                <a:latin typeface="Derailed" panose="020B0503030101060003"/>
              </a:defRPr>
            </a:lvl3pPr>
            <a:lvl4pPr marL="1600200" indent="-228600">
              <a:lnSpc>
                <a:spcPct val="90000"/>
              </a:lnSpc>
              <a:spcBef>
                <a:spcPts val="500"/>
              </a:spcBef>
              <a:buFont typeface="Arial" panose="020B0604020202020204" pitchFamily="34" charset="0"/>
              <a:buChar char="•"/>
              <a:defRPr>
                <a:latin typeface="Derailed" panose="020B0503030101060003"/>
              </a:defRPr>
            </a:lvl4pPr>
            <a:lvl5pPr marL="2057400" indent="-228600">
              <a:lnSpc>
                <a:spcPct val="90000"/>
              </a:lnSpc>
              <a:spcBef>
                <a:spcPts val="500"/>
              </a:spcBef>
              <a:buFont typeface="Arial" panose="020B0604020202020204" pitchFamily="34" charset="0"/>
              <a:buChar char="•"/>
              <a:defRPr>
                <a:latin typeface="Derailed" panose="020B0503030101060003"/>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I think we should all be doing more activities like this and I’d like to talk to all of you about similar activities that you may already do and maybe there’s some way we can collaborate?</a:t>
            </a:r>
          </a:p>
          <a:p>
            <a:endParaRPr lang="en-US" dirty="0"/>
          </a:p>
        </p:txBody>
      </p:sp>
    </p:spTree>
    <p:extLst>
      <p:ext uri="{BB962C8B-B14F-4D97-AF65-F5344CB8AC3E}">
        <p14:creationId xmlns:p14="http://schemas.microsoft.com/office/powerpoint/2010/main" val="98072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7C8930-13DB-4DF1-9B40-04F43CFAF0D6}"/>
              </a:ext>
            </a:extLst>
          </p:cNvPr>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503D8B-62D4-4A98-9E81-DF18A75C45E4}" type="slidenum">
              <a:rPr lang="en-GB" smtClean="0"/>
              <a:pPr/>
              <a:t>4</a:t>
            </a:fld>
            <a:endParaRPr lang="en-GB" dirty="0"/>
          </a:p>
        </p:txBody>
      </p:sp>
      <p:sp>
        <p:nvSpPr>
          <p:cNvPr id="6" name="TextBox 5">
            <a:extLst>
              <a:ext uri="{FF2B5EF4-FFF2-40B4-BE49-F238E27FC236}">
                <a16:creationId xmlns:a16="http://schemas.microsoft.com/office/drawing/2014/main" id="{5D88FFF1-7416-493D-8482-A01435B1ECD0}"/>
              </a:ext>
            </a:extLst>
          </p:cNvPr>
          <p:cNvSpPr txBox="1"/>
          <p:nvPr/>
        </p:nvSpPr>
        <p:spPr>
          <a:xfrm flipH="1">
            <a:off x="3148424" y="2289027"/>
            <a:ext cx="1032682" cy="2400658"/>
          </a:xfrm>
          <a:prstGeom prst="rect">
            <a:avLst/>
          </a:prstGeom>
          <a:noFill/>
        </p:spPr>
        <p:txBody>
          <a:bodyPr wrap="square" rtlCol="0">
            <a:spAutoFit/>
          </a:bodyPr>
          <a:lstStyle/>
          <a:p>
            <a:r>
              <a:rPr lang="en-GB" sz="15000" dirty="0">
                <a:latin typeface="Calibri Light" panose="020F0302020204030204" pitchFamily="34" charset="0"/>
                <a:sym typeface="Wingdings" panose="05000000000000000000" pitchFamily="2" charset="2"/>
              </a:rPr>
              <a:t></a:t>
            </a:r>
            <a:endParaRPr lang="en-GB" sz="15000" dirty="0">
              <a:latin typeface="Calibri Light" panose="020F0302020204030204" pitchFamily="34" charset="0"/>
            </a:endParaRPr>
          </a:p>
        </p:txBody>
      </p:sp>
      <p:sp>
        <p:nvSpPr>
          <p:cNvPr id="7" name="TextBox 6">
            <a:extLst>
              <a:ext uri="{FF2B5EF4-FFF2-40B4-BE49-F238E27FC236}">
                <a16:creationId xmlns:a16="http://schemas.microsoft.com/office/drawing/2014/main" id="{B931C811-2475-41D6-A5DC-97C7CDFB8820}"/>
              </a:ext>
            </a:extLst>
          </p:cNvPr>
          <p:cNvSpPr txBox="1"/>
          <p:nvPr/>
        </p:nvSpPr>
        <p:spPr>
          <a:xfrm>
            <a:off x="1506995" y="2622825"/>
            <a:ext cx="1641428" cy="1569659"/>
          </a:xfrm>
          <a:prstGeom prst="rect">
            <a:avLst/>
          </a:prstGeom>
          <a:noFill/>
        </p:spPr>
        <p:txBody>
          <a:bodyPr wrap="square" rtlCol="0">
            <a:spAutoFit/>
          </a:bodyPr>
          <a:lstStyle/>
          <a:p>
            <a:r>
              <a:rPr lang="en-GB" sz="2400" dirty="0"/>
              <a:t>10010101</a:t>
            </a:r>
          </a:p>
          <a:p>
            <a:r>
              <a:rPr lang="en-GB" sz="2400" dirty="0"/>
              <a:t>11001010</a:t>
            </a:r>
          </a:p>
          <a:p>
            <a:r>
              <a:rPr lang="en-GB" sz="2400" dirty="0"/>
              <a:t>11100100</a:t>
            </a:r>
          </a:p>
          <a:p>
            <a:r>
              <a:rPr lang="en-GB" sz="2400" dirty="0"/>
              <a:t>10101001</a:t>
            </a:r>
          </a:p>
        </p:txBody>
      </p:sp>
      <p:pic>
        <p:nvPicPr>
          <p:cNvPr id="8" name="Picture 7" descr="File:Simple light bulb graphic.png - Wikimedia Commons">
            <a:extLst>
              <a:ext uri="{FF2B5EF4-FFF2-40B4-BE49-F238E27FC236}">
                <a16:creationId xmlns:a16="http://schemas.microsoft.com/office/drawing/2014/main" id="{E17C4C28-1012-44E0-B0A5-201274C5DD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0065" y="2427505"/>
            <a:ext cx="1913512" cy="1987190"/>
          </a:xfrm>
          <a:prstGeom prst="rect">
            <a:avLst/>
          </a:prstGeom>
        </p:spPr>
      </p:pic>
      <p:sp>
        <p:nvSpPr>
          <p:cNvPr id="11" name="TextBox 10">
            <a:extLst>
              <a:ext uri="{FF2B5EF4-FFF2-40B4-BE49-F238E27FC236}">
                <a16:creationId xmlns:a16="http://schemas.microsoft.com/office/drawing/2014/main" id="{DEF82E4A-4106-45E0-B33B-CEDBF8A6EDEB}"/>
              </a:ext>
            </a:extLst>
          </p:cNvPr>
          <p:cNvSpPr txBox="1"/>
          <p:nvPr/>
        </p:nvSpPr>
        <p:spPr>
          <a:xfrm>
            <a:off x="3334317" y="1952620"/>
            <a:ext cx="1522124" cy="415498"/>
          </a:xfrm>
          <a:prstGeom prst="rect">
            <a:avLst/>
          </a:prstGeom>
          <a:noFill/>
        </p:spPr>
        <p:txBody>
          <a:bodyPr wrap="square" rtlCol="0">
            <a:spAutoFit/>
          </a:bodyPr>
          <a:lstStyle/>
          <a:p>
            <a:r>
              <a:rPr lang="en-GB" sz="2100" dirty="0">
                <a:latin typeface="+mj-lt"/>
              </a:rPr>
              <a:t>Research</a:t>
            </a:r>
          </a:p>
        </p:txBody>
      </p:sp>
    </p:spTree>
    <p:extLst>
      <p:ext uri="{BB962C8B-B14F-4D97-AF65-F5344CB8AC3E}">
        <p14:creationId xmlns:p14="http://schemas.microsoft.com/office/powerpoint/2010/main" val="1785501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7C8930-13DB-4DF1-9B40-04F43CFAF0D6}"/>
              </a:ext>
            </a:extLst>
          </p:cNvPr>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503D8B-62D4-4A98-9E81-DF18A75C45E4}" type="slidenum">
              <a:rPr lang="en-GB" smtClean="0"/>
              <a:pPr/>
              <a:t>5</a:t>
            </a:fld>
            <a:endParaRPr lang="en-GB"/>
          </a:p>
        </p:txBody>
      </p:sp>
      <p:grpSp>
        <p:nvGrpSpPr>
          <p:cNvPr id="5" name="Group 4">
            <a:extLst>
              <a:ext uri="{FF2B5EF4-FFF2-40B4-BE49-F238E27FC236}">
                <a16:creationId xmlns:a16="http://schemas.microsoft.com/office/drawing/2014/main" id="{9B7FA50C-6659-4CD5-B1DE-DFC959331FD1}"/>
              </a:ext>
            </a:extLst>
          </p:cNvPr>
          <p:cNvGrpSpPr/>
          <p:nvPr/>
        </p:nvGrpSpPr>
        <p:grpSpPr>
          <a:xfrm>
            <a:off x="1506995" y="1952620"/>
            <a:ext cx="8852933" cy="3186007"/>
            <a:chOff x="1468084" y="2108262"/>
            <a:chExt cx="8852933" cy="3186007"/>
          </a:xfrm>
        </p:grpSpPr>
        <p:sp>
          <p:nvSpPr>
            <p:cNvPr id="6" name="TextBox 5">
              <a:extLst>
                <a:ext uri="{FF2B5EF4-FFF2-40B4-BE49-F238E27FC236}">
                  <a16:creationId xmlns:a16="http://schemas.microsoft.com/office/drawing/2014/main" id="{5D88FFF1-7416-493D-8482-A01435B1ECD0}"/>
                </a:ext>
              </a:extLst>
            </p:cNvPr>
            <p:cNvSpPr txBox="1"/>
            <p:nvPr/>
          </p:nvSpPr>
          <p:spPr>
            <a:xfrm flipH="1">
              <a:off x="3109513" y="2444669"/>
              <a:ext cx="1032682" cy="2400658"/>
            </a:xfrm>
            <a:prstGeom prst="rect">
              <a:avLst/>
            </a:prstGeom>
            <a:noFill/>
          </p:spPr>
          <p:txBody>
            <a:bodyPr wrap="square" rtlCol="0">
              <a:spAutoFit/>
            </a:bodyPr>
            <a:lstStyle/>
            <a:p>
              <a:r>
                <a:rPr lang="en-GB" sz="15000" dirty="0">
                  <a:latin typeface="Calibri Light" panose="020F0302020204030204" pitchFamily="34" charset="0"/>
                  <a:sym typeface="Wingdings" panose="05000000000000000000" pitchFamily="2" charset="2"/>
                </a:rPr>
                <a:t></a:t>
              </a:r>
              <a:endParaRPr lang="en-GB" sz="15000" dirty="0">
                <a:latin typeface="Calibri Light" panose="020F0302020204030204" pitchFamily="34" charset="0"/>
              </a:endParaRPr>
            </a:p>
          </p:txBody>
        </p:sp>
        <p:sp>
          <p:nvSpPr>
            <p:cNvPr id="7" name="TextBox 6">
              <a:extLst>
                <a:ext uri="{FF2B5EF4-FFF2-40B4-BE49-F238E27FC236}">
                  <a16:creationId xmlns:a16="http://schemas.microsoft.com/office/drawing/2014/main" id="{B931C811-2475-41D6-A5DC-97C7CDFB8820}"/>
                </a:ext>
              </a:extLst>
            </p:cNvPr>
            <p:cNvSpPr txBox="1"/>
            <p:nvPr/>
          </p:nvSpPr>
          <p:spPr>
            <a:xfrm>
              <a:off x="1468084" y="2778467"/>
              <a:ext cx="1641428" cy="1569659"/>
            </a:xfrm>
            <a:prstGeom prst="rect">
              <a:avLst/>
            </a:prstGeom>
            <a:noFill/>
          </p:spPr>
          <p:txBody>
            <a:bodyPr wrap="square" rtlCol="0">
              <a:spAutoFit/>
            </a:bodyPr>
            <a:lstStyle/>
            <a:p>
              <a:r>
                <a:rPr lang="en-GB" sz="2400" dirty="0"/>
                <a:t>10010101</a:t>
              </a:r>
            </a:p>
            <a:p>
              <a:r>
                <a:rPr lang="en-GB" sz="2400" dirty="0"/>
                <a:t>11001010</a:t>
              </a:r>
            </a:p>
            <a:p>
              <a:r>
                <a:rPr lang="en-GB" sz="2400" dirty="0"/>
                <a:t>11100100</a:t>
              </a:r>
            </a:p>
            <a:p>
              <a:r>
                <a:rPr lang="en-GB" sz="2400" dirty="0"/>
                <a:t>10101001</a:t>
              </a:r>
            </a:p>
          </p:txBody>
        </p:sp>
        <p:pic>
          <p:nvPicPr>
            <p:cNvPr id="8" name="Picture 7" descr="File:Simple light bulb graphic.png - Wikimedia Commons">
              <a:extLst>
                <a:ext uri="{FF2B5EF4-FFF2-40B4-BE49-F238E27FC236}">
                  <a16:creationId xmlns:a16="http://schemas.microsoft.com/office/drawing/2014/main" id="{E17C4C28-1012-44E0-B0A5-201274C5DD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81154" y="2583147"/>
              <a:ext cx="1913512" cy="1987190"/>
            </a:xfrm>
            <a:prstGeom prst="rect">
              <a:avLst/>
            </a:prstGeom>
          </p:spPr>
        </p:pic>
        <p:sp>
          <p:nvSpPr>
            <p:cNvPr id="9" name="TextBox 8">
              <a:extLst>
                <a:ext uri="{FF2B5EF4-FFF2-40B4-BE49-F238E27FC236}">
                  <a16:creationId xmlns:a16="http://schemas.microsoft.com/office/drawing/2014/main" id="{583F32F7-46B7-443D-B17A-5F48314A4CD4}"/>
                </a:ext>
              </a:extLst>
            </p:cNvPr>
            <p:cNvSpPr txBox="1"/>
            <p:nvPr/>
          </p:nvSpPr>
          <p:spPr>
            <a:xfrm flipH="1">
              <a:off x="6894667" y="2444669"/>
              <a:ext cx="1032682" cy="2400658"/>
            </a:xfrm>
            <a:prstGeom prst="rect">
              <a:avLst/>
            </a:prstGeom>
            <a:noFill/>
          </p:spPr>
          <p:txBody>
            <a:bodyPr wrap="square" rtlCol="0">
              <a:spAutoFit/>
            </a:bodyPr>
            <a:lstStyle/>
            <a:p>
              <a:r>
                <a:rPr lang="en-GB" sz="15000" dirty="0">
                  <a:latin typeface="Calibri Light" panose="020F0302020204030204" pitchFamily="34" charset="0"/>
                  <a:sym typeface="Wingdings" panose="05000000000000000000" pitchFamily="2" charset="2"/>
                </a:rPr>
                <a:t></a:t>
              </a:r>
              <a:endParaRPr lang="en-GB" sz="15000" dirty="0">
                <a:latin typeface="Calibri Light" panose="020F0302020204030204" pitchFamily="34" charset="0"/>
              </a:endParaRPr>
            </a:p>
          </p:txBody>
        </p:sp>
        <p:sp>
          <p:nvSpPr>
            <p:cNvPr id="10" name="TextBox 9">
              <a:extLst>
                <a:ext uri="{FF2B5EF4-FFF2-40B4-BE49-F238E27FC236}">
                  <a16:creationId xmlns:a16="http://schemas.microsoft.com/office/drawing/2014/main" id="{516F5582-212E-4AA8-B56E-8E34E01934DE}"/>
                </a:ext>
              </a:extLst>
            </p:cNvPr>
            <p:cNvSpPr txBox="1"/>
            <p:nvPr/>
          </p:nvSpPr>
          <p:spPr>
            <a:xfrm flipH="1">
              <a:off x="9209320" y="3432221"/>
              <a:ext cx="1032682" cy="1862048"/>
            </a:xfrm>
            <a:prstGeom prst="rect">
              <a:avLst/>
            </a:prstGeom>
            <a:noFill/>
          </p:spPr>
          <p:txBody>
            <a:bodyPr wrap="square" rtlCol="0">
              <a:spAutoFit/>
            </a:bodyPr>
            <a:lstStyle/>
            <a:p>
              <a:r>
                <a:rPr lang="en-GB" sz="11500" dirty="0">
                  <a:latin typeface="Calibri Light" panose="020F0302020204030204" pitchFamily="34" charset="0"/>
                  <a:sym typeface="Wingdings" panose="05000000000000000000" pitchFamily="2" charset="2"/>
                </a:rPr>
                <a:t>£</a:t>
              </a:r>
              <a:endParaRPr lang="en-GB" sz="13800" dirty="0">
                <a:latin typeface="Calibri Light" panose="020F0302020204030204" pitchFamily="34" charset="0"/>
              </a:endParaRPr>
            </a:p>
          </p:txBody>
        </p:sp>
        <p:sp>
          <p:nvSpPr>
            <p:cNvPr id="11" name="TextBox 10">
              <a:extLst>
                <a:ext uri="{FF2B5EF4-FFF2-40B4-BE49-F238E27FC236}">
                  <a16:creationId xmlns:a16="http://schemas.microsoft.com/office/drawing/2014/main" id="{DEF82E4A-4106-45E0-B33B-CEDBF8A6EDEB}"/>
                </a:ext>
              </a:extLst>
            </p:cNvPr>
            <p:cNvSpPr txBox="1"/>
            <p:nvPr/>
          </p:nvSpPr>
          <p:spPr>
            <a:xfrm>
              <a:off x="3295406" y="2108262"/>
              <a:ext cx="1522124" cy="415498"/>
            </a:xfrm>
            <a:prstGeom prst="rect">
              <a:avLst/>
            </a:prstGeom>
            <a:noFill/>
          </p:spPr>
          <p:txBody>
            <a:bodyPr wrap="square" rtlCol="0">
              <a:spAutoFit/>
            </a:bodyPr>
            <a:lstStyle/>
            <a:p>
              <a:r>
                <a:rPr lang="en-GB" sz="2100" dirty="0">
                  <a:latin typeface="+mj-lt"/>
                </a:rPr>
                <a:t>Research</a:t>
              </a:r>
            </a:p>
          </p:txBody>
        </p:sp>
        <p:sp>
          <p:nvSpPr>
            <p:cNvPr id="12" name="TextBox 11">
              <a:extLst>
                <a:ext uri="{FF2B5EF4-FFF2-40B4-BE49-F238E27FC236}">
                  <a16:creationId xmlns:a16="http://schemas.microsoft.com/office/drawing/2014/main" id="{9ADE210C-6AB0-4BCC-8045-A2FCADA9CA02}"/>
                </a:ext>
              </a:extLst>
            </p:cNvPr>
            <p:cNvSpPr txBox="1"/>
            <p:nvPr/>
          </p:nvSpPr>
          <p:spPr>
            <a:xfrm>
              <a:off x="7066505" y="2161925"/>
              <a:ext cx="1527963" cy="415498"/>
            </a:xfrm>
            <a:prstGeom prst="rect">
              <a:avLst/>
            </a:prstGeom>
            <a:noFill/>
          </p:spPr>
          <p:txBody>
            <a:bodyPr wrap="square" rtlCol="0">
              <a:spAutoFit/>
            </a:bodyPr>
            <a:lstStyle/>
            <a:p>
              <a:r>
                <a:rPr lang="en-GB" sz="2100" dirty="0">
                  <a:latin typeface="+mj-lt"/>
                </a:rPr>
                <a:t>Impact</a:t>
              </a:r>
            </a:p>
          </p:txBody>
        </p:sp>
        <p:grpSp>
          <p:nvGrpSpPr>
            <p:cNvPr id="15" name="Group 14">
              <a:extLst>
                <a:ext uri="{FF2B5EF4-FFF2-40B4-BE49-F238E27FC236}">
                  <a16:creationId xmlns:a16="http://schemas.microsoft.com/office/drawing/2014/main" id="{D32049C9-B7B4-439D-9AD4-63DB27A08689}"/>
                </a:ext>
              </a:extLst>
            </p:cNvPr>
            <p:cNvGrpSpPr/>
            <p:nvPr/>
          </p:nvGrpSpPr>
          <p:grpSpPr>
            <a:xfrm>
              <a:off x="8973259" y="2357353"/>
              <a:ext cx="1347758" cy="1169889"/>
              <a:chOff x="7560172" y="1876080"/>
              <a:chExt cx="1256614" cy="1089884"/>
            </a:xfrm>
          </p:grpSpPr>
          <p:grpSp>
            <p:nvGrpSpPr>
              <p:cNvPr id="16" name="Group 15">
                <a:extLst>
                  <a:ext uri="{FF2B5EF4-FFF2-40B4-BE49-F238E27FC236}">
                    <a16:creationId xmlns:a16="http://schemas.microsoft.com/office/drawing/2014/main" id="{3066B95B-2AA9-4EFD-A107-56E255CA3731}"/>
                  </a:ext>
                </a:extLst>
              </p:cNvPr>
              <p:cNvGrpSpPr/>
              <p:nvPr/>
            </p:nvGrpSpPr>
            <p:grpSpPr>
              <a:xfrm>
                <a:off x="7560172" y="1950878"/>
                <a:ext cx="419443" cy="901433"/>
                <a:chOff x="7238009" y="572814"/>
                <a:chExt cx="419443" cy="901433"/>
              </a:xfrm>
            </p:grpSpPr>
            <p:sp>
              <p:nvSpPr>
                <p:cNvPr id="31" name="Flowchart: Connector 30">
                  <a:extLst>
                    <a:ext uri="{FF2B5EF4-FFF2-40B4-BE49-F238E27FC236}">
                      <a16:creationId xmlns:a16="http://schemas.microsoft.com/office/drawing/2014/main" id="{38E9ED73-69D6-4CCC-82E2-7FE5887BAFB0}"/>
                    </a:ext>
                  </a:extLst>
                </p:cNvPr>
                <p:cNvSpPr/>
                <p:nvPr/>
              </p:nvSpPr>
              <p:spPr>
                <a:xfrm>
                  <a:off x="7306992" y="572814"/>
                  <a:ext cx="281477" cy="310055"/>
                </a:xfrm>
                <a:prstGeom prst="flowChartConnector">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Calibri Light" panose="020F0302020204030204" pitchFamily="34" charset="0"/>
                  </a:endParaRPr>
                </a:p>
              </p:txBody>
            </p:sp>
            <p:cxnSp>
              <p:nvCxnSpPr>
                <p:cNvPr id="32" name="Straight Connector 31">
                  <a:extLst>
                    <a:ext uri="{FF2B5EF4-FFF2-40B4-BE49-F238E27FC236}">
                      <a16:creationId xmlns:a16="http://schemas.microsoft.com/office/drawing/2014/main" id="{D321A68E-DA9B-4E14-8421-B649C3AE611C}"/>
                    </a:ext>
                  </a:extLst>
                </p:cNvPr>
                <p:cNvCxnSpPr>
                  <a:stCxn id="31" idx="4"/>
                </p:cNvCxnSpPr>
                <p:nvPr/>
              </p:nvCxnSpPr>
              <p:spPr>
                <a:xfrm>
                  <a:off x="7447731" y="882869"/>
                  <a:ext cx="30379" cy="436179"/>
                </a:xfrm>
                <a:prstGeom prst="line">
                  <a:avLst/>
                </a:prstGeom>
                <a:ln w="381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61E37A24-D806-4D10-BE26-6158EDC4DDA3}"/>
                    </a:ext>
                  </a:extLst>
                </p:cNvPr>
                <p:cNvCxnSpPr>
                  <a:stCxn id="31" idx="4"/>
                </p:cNvCxnSpPr>
                <p:nvPr/>
              </p:nvCxnSpPr>
              <p:spPr>
                <a:xfrm>
                  <a:off x="7447731" y="882869"/>
                  <a:ext cx="209721" cy="105103"/>
                </a:xfrm>
                <a:prstGeom prst="line">
                  <a:avLst/>
                </a:prstGeom>
                <a:ln w="381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BE8B5239-9ED7-4E10-97A7-62241F9E5CC4}"/>
                    </a:ext>
                  </a:extLst>
                </p:cNvPr>
                <p:cNvCxnSpPr>
                  <a:endCxn id="31" idx="4"/>
                </p:cNvCxnSpPr>
                <p:nvPr/>
              </p:nvCxnSpPr>
              <p:spPr>
                <a:xfrm flipV="1">
                  <a:off x="7238009" y="882869"/>
                  <a:ext cx="209722" cy="165538"/>
                </a:xfrm>
                <a:prstGeom prst="line">
                  <a:avLst/>
                </a:prstGeom>
                <a:ln w="381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8B08DD8B-5DE1-4DE2-B6B5-43D21A3827FD}"/>
                    </a:ext>
                  </a:extLst>
                </p:cNvPr>
                <p:cNvCxnSpPr/>
                <p:nvPr/>
              </p:nvCxnSpPr>
              <p:spPr>
                <a:xfrm flipV="1">
                  <a:off x="7268388" y="1308709"/>
                  <a:ext cx="209722" cy="165538"/>
                </a:xfrm>
                <a:prstGeom prst="line">
                  <a:avLst/>
                </a:prstGeom>
                <a:ln w="381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055B7FE2-66AB-474C-9C2E-12AE69921B8E}"/>
                    </a:ext>
                  </a:extLst>
                </p:cNvPr>
                <p:cNvCxnSpPr/>
                <p:nvPr/>
              </p:nvCxnSpPr>
              <p:spPr>
                <a:xfrm>
                  <a:off x="7472370" y="1303274"/>
                  <a:ext cx="185082" cy="170973"/>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17" name="Group 16">
                <a:extLst>
                  <a:ext uri="{FF2B5EF4-FFF2-40B4-BE49-F238E27FC236}">
                    <a16:creationId xmlns:a16="http://schemas.microsoft.com/office/drawing/2014/main" id="{8792DFC9-095B-4207-86C2-77FBFF6D68CA}"/>
                  </a:ext>
                </a:extLst>
              </p:cNvPr>
              <p:cNvGrpSpPr/>
              <p:nvPr/>
            </p:nvGrpSpPr>
            <p:grpSpPr>
              <a:xfrm>
                <a:off x="8007311" y="2064531"/>
                <a:ext cx="419443" cy="901433"/>
                <a:chOff x="7238009" y="572814"/>
                <a:chExt cx="419443" cy="901433"/>
              </a:xfrm>
            </p:grpSpPr>
            <p:sp>
              <p:nvSpPr>
                <p:cNvPr id="25" name="Flowchart: Connector 24">
                  <a:extLst>
                    <a:ext uri="{FF2B5EF4-FFF2-40B4-BE49-F238E27FC236}">
                      <a16:creationId xmlns:a16="http://schemas.microsoft.com/office/drawing/2014/main" id="{E037E3C1-8ABE-429F-A21B-7AEC2FCF073E}"/>
                    </a:ext>
                  </a:extLst>
                </p:cNvPr>
                <p:cNvSpPr/>
                <p:nvPr/>
              </p:nvSpPr>
              <p:spPr>
                <a:xfrm>
                  <a:off x="7306992" y="572814"/>
                  <a:ext cx="281477" cy="310055"/>
                </a:xfrm>
                <a:prstGeom prst="flowChartConnector">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Calibri Light" panose="020F0302020204030204" pitchFamily="34" charset="0"/>
                  </a:endParaRPr>
                </a:p>
              </p:txBody>
            </p:sp>
            <p:cxnSp>
              <p:nvCxnSpPr>
                <p:cNvPr id="26" name="Straight Connector 25">
                  <a:extLst>
                    <a:ext uri="{FF2B5EF4-FFF2-40B4-BE49-F238E27FC236}">
                      <a16:creationId xmlns:a16="http://schemas.microsoft.com/office/drawing/2014/main" id="{C6BBBB0F-B664-4163-B8DD-AF3870BDEE9D}"/>
                    </a:ext>
                  </a:extLst>
                </p:cNvPr>
                <p:cNvCxnSpPr>
                  <a:stCxn id="25" idx="4"/>
                </p:cNvCxnSpPr>
                <p:nvPr/>
              </p:nvCxnSpPr>
              <p:spPr>
                <a:xfrm>
                  <a:off x="7447731" y="882869"/>
                  <a:ext cx="30379" cy="436179"/>
                </a:xfrm>
                <a:prstGeom prst="line">
                  <a:avLst/>
                </a:prstGeom>
                <a:ln w="381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F66B5973-098C-4A73-A4E5-85E3955748A3}"/>
                    </a:ext>
                  </a:extLst>
                </p:cNvPr>
                <p:cNvCxnSpPr>
                  <a:stCxn id="25" idx="4"/>
                </p:cNvCxnSpPr>
                <p:nvPr/>
              </p:nvCxnSpPr>
              <p:spPr>
                <a:xfrm>
                  <a:off x="7447731" y="882869"/>
                  <a:ext cx="209721" cy="105103"/>
                </a:xfrm>
                <a:prstGeom prst="line">
                  <a:avLst/>
                </a:prstGeom>
                <a:ln w="381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177984DC-E4CF-4BBD-8936-AFF65BA6D452}"/>
                    </a:ext>
                  </a:extLst>
                </p:cNvPr>
                <p:cNvCxnSpPr>
                  <a:endCxn id="25" idx="4"/>
                </p:cNvCxnSpPr>
                <p:nvPr/>
              </p:nvCxnSpPr>
              <p:spPr>
                <a:xfrm flipV="1">
                  <a:off x="7238009" y="882869"/>
                  <a:ext cx="209722" cy="165538"/>
                </a:xfrm>
                <a:prstGeom prst="line">
                  <a:avLst/>
                </a:prstGeom>
                <a:ln w="381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63D8B37D-3B87-4266-BAF0-67B30791CC61}"/>
                    </a:ext>
                  </a:extLst>
                </p:cNvPr>
                <p:cNvCxnSpPr/>
                <p:nvPr/>
              </p:nvCxnSpPr>
              <p:spPr>
                <a:xfrm flipV="1">
                  <a:off x="7268388" y="1308709"/>
                  <a:ext cx="209722" cy="165538"/>
                </a:xfrm>
                <a:prstGeom prst="line">
                  <a:avLst/>
                </a:prstGeom>
                <a:ln w="381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1325539B-D9D1-434F-8A72-97CA4B3934D2}"/>
                    </a:ext>
                  </a:extLst>
                </p:cNvPr>
                <p:cNvCxnSpPr/>
                <p:nvPr/>
              </p:nvCxnSpPr>
              <p:spPr>
                <a:xfrm>
                  <a:off x="7472370" y="1303274"/>
                  <a:ext cx="185082" cy="170973"/>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18" name="Group 17">
                <a:extLst>
                  <a:ext uri="{FF2B5EF4-FFF2-40B4-BE49-F238E27FC236}">
                    <a16:creationId xmlns:a16="http://schemas.microsoft.com/office/drawing/2014/main" id="{159761E1-3C1C-421D-86C6-53A135578169}"/>
                  </a:ext>
                </a:extLst>
              </p:cNvPr>
              <p:cNvGrpSpPr/>
              <p:nvPr/>
            </p:nvGrpSpPr>
            <p:grpSpPr>
              <a:xfrm>
                <a:off x="8397343" y="1876080"/>
                <a:ext cx="419443" cy="901433"/>
                <a:chOff x="7238009" y="572814"/>
                <a:chExt cx="419443" cy="901433"/>
              </a:xfrm>
            </p:grpSpPr>
            <p:sp>
              <p:nvSpPr>
                <p:cNvPr id="19" name="Flowchart: Connector 18">
                  <a:extLst>
                    <a:ext uri="{FF2B5EF4-FFF2-40B4-BE49-F238E27FC236}">
                      <a16:creationId xmlns:a16="http://schemas.microsoft.com/office/drawing/2014/main" id="{BEDB9AB9-50F3-42E4-874B-32FF6EC98EFD}"/>
                    </a:ext>
                  </a:extLst>
                </p:cNvPr>
                <p:cNvSpPr/>
                <p:nvPr/>
              </p:nvSpPr>
              <p:spPr>
                <a:xfrm>
                  <a:off x="7306992" y="572814"/>
                  <a:ext cx="281477" cy="310055"/>
                </a:xfrm>
                <a:prstGeom prst="flowChartConnector">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Calibri Light" panose="020F0302020204030204" pitchFamily="34" charset="0"/>
                  </a:endParaRPr>
                </a:p>
              </p:txBody>
            </p:sp>
            <p:cxnSp>
              <p:nvCxnSpPr>
                <p:cNvPr id="20" name="Straight Connector 19">
                  <a:extLst>
                    <a:ext uri="{FF2B5EF4-FFF2-40B4-BE49-F238E27FC236}">
                      <a16:creationId xmlns:a16="http://schemas.microsoft.com/office/drawing/2014/main" id="{B99592F5-CDAE-4542-95F6-625CB341A8E7}"/>
                    </a:ext>
                  </a:extLst>
                </p:cNvPr>
                <p:cNvCxnSpPr>
                  <a:stCxn id="19" idx="4"/>
                </p:cNvCxnSpPr>
                <p:nvPr/>
              </p:nvCxnSpPr>
              <p:spPr>
                <a:xfrm>
                  <a:off x="7447731" y="882869"/>
                  <a:ext cx="30379" cy="436179"/>
                </a:xfrm>
                <a:prstGeom prst="line">
                  <a:avLst/>
                </a:prstGeom>
                <a:ln w="3810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268850AD-F911-439B-BA30-BB993EFF3188}"/>
                    </a:ext>
                  </a:extLst>
                </p:cNvPr>
                <p:cNvCxnSpPr>
                  <a:stCxn id="19" idx="4"/>
                </p:cNvCxnSpPr>
                <p:nvPr/>
              </p:nvCxnSpPr>
              <p:spPr>
                <a:xfrm>
                  <a:off x="7447731" y="882869"/>
                  <a:ext cx="209721" cy="105103"/>
                </a:xfrm>
                <a:prstGeom prst="line">
                  <a:avLst/>
                </a:prstGeom>
                <a:ln w="3810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1A8065B-674D-46C9-8C8D-0EBBAD841B2D}"/>
                    </a:ext>
                  </a:extLst>
                </p:cNvPr>
                <p:cNvCxnSpPr>
                  <a:endCxn id="19" idx="4"/>
                </p:cNvCxnSpPr>
                <p:nvPr/>
              </p:nvCxnSpPr>
              <p:spPr>
                <a:xfrm flipV="1">
                  <a:off x="7238009" y="882869"/>
                  <a:ext cx="209722" cy="165538"/>
                </a:xfrm>
                <a:prstGeom prst="line">
                  <a:avLst/>
                </a:prstGeom>
                <a:ln w="3810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2B8192B5-8E29-4782-B292-0553E9490ED7}"/>
                    </a:ext>
                  </a:extLst>
                </p:cNvPr>
                <p:cNvCxnSpPr/>
                <p:nvPr/>
              </p:nvCxnSpPr>
              <p:spPr>
                <a:xfrm flipV="1">
                  <a:off x="7268388" y="1308709"/>
                  <a:ext cx="209722" cy="165538"/>
                </a:xfrm>
                <a:prstGeom prst="line">
                  <a:avLst/>
                </a:prstGeom>
                <a:ln w="3810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241853A0-76E5-4263-AD94-D43A422C89C6}"/>
                    </a:ext>
                  </a:extLst>
                </p:cNvPr>
                <p:cNvCxnSpPr/>
                <p:nvPr/>
              </p:nvCxnSpPr>
              <p:spPr>
                <a:xfrm>
                  <a:off x="7472370" y="1303274"/>
                  <a:ext cx="185082" cy="170973"/>
                </a:xfrm>
                <a:prstGeom prst="line">
                  <a:avLst/>
                </a:prstGeom>
                <a:ln w="38100"/>
              </p:spPr>
              <p:style>
                <a:lnRef idx="1">
                  <a:schemeClr val="dk1"/>
                </a:lnRef>
                <a:fillRef idx="0">
                  <a:schemeClr val="dk1"/>
                </a:fillRef>
                <a:effectRef idx="0">
                  <a:schemeClr val="dk1"/>
                </a:effectRef>
                <a:fontRef idx="minor">
                  <a:schemeClr val="tx1"/>
                </a:fontRef>
              </p:style>
            </p:cxnSp>
          </p:grpSp>
        </p:grpSp>
      </p:grpSp>
    </p:spTree>
    <p:extLst>
      <p:ext uri="{BB962C8B-B14F-4D97-AF65-F5344CB8AC3E}">
        <p14:creationId xmlns:p14="http://schemas.microsoft.com/office/powerpoint/2010/main" val="1467078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r="8346"/>
          <a:stretch/>
        </p:blipFill>
        <p:spPr>
          <a:xfrm>
            <a:off x="4841315" y="0"/>
            <a:ext cx="7350685" cy="6858000"/>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7373"/>
            <a:ext cx="3723341" cy="2889313"/>
          </a:xfrm>
          <a:prstGeom prst="rect">
            <a:avLst/>
          </a:prstGeom>
        </p:spPr>
      </p:pic>
      <p:grpSp>
        <p:nvGrpSpPr>
          <p:cNvPr id="2" name="Group 1">
            <a:extLst>
              <a:ext uri="{FF2B5EF4-FFF2-40B4-BE49-F238E27FC236}">
                <a16:creationId xmlns:a16="http://schemas.microsoft.com/office/drawing/2014/main" id="{3D9C11E2-863E-35B7-338A-E68C7C4395EE}"/>
              </a:ext>
            </a:extLst>
          </p:cNvPr>
          <p:cNvGrpSpPr/>
          <p:nvPr/>
        </p:nvGrpSpPr>
        <p:grpSpPr>
          <a:xfrm>
            <a:off x="8128764" y="6089650"/>
            <a:ext cx="4063236" cy="768350"/>
            <a:chOff x="8031863" y="6089650"/>
            <a:chExt cx="4063236" cy="768350"/>
          </a:xfrm>
        </p:grpSpPr>
        <p:sp>
          <p:nvSpPr>
            <p:cNvPr id="4" name="Rectangle 3">
              <a:extLst>
                <a:ext uri="{FF2B5EF4-FFF2-40B4-BE49-F238E27FC236}">
                  <a16:creationId xmlns:a16="http://schemas.microsoft.com/office/drawing/2014/main" id="{B51D354F-2F12-224E-F0A2-C165A9555B45}"/>
                </a:ext>
              </a:extLst>
            </p:cNvPr>
            <p:cNvSpPr/>
            <p:nvPr/>
          </p:nvSpPr>
          <p:spPr>
            <a:xfrm>
              <a:off x="8031863" y="6089650"/>
              <a:ext cx="4063236" cy="768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576FBFB5-283A-CDB3-387C-4A01EB72136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110475" y="6177114"/>
              <a:ext cx="3906012" cy="593421"/>
            </a:xfrm>
            <a:prstGeom prst="rect">
              <a:avLst/>
            </a:prstGeom>
          </p:spPr>
        </p:pic>
      </p:grpSp>
      <p:sp>
        <p:nvSpPr>
          <p:cNvPr id="6" name="Text Placeholder 2">
            <a:extLst>
              <a:ext uri="{FF2B5EF4-FFF2-40B4-BE49-F238E27FC236}">
                <a16:creationId xmlns:a16="http://schemas.microsoft.com/office/drawing/2014/main" id="{28308F77-859C-29D8-5BD8-2101C76C85B5}"/>
              </a:ext>
            </a:extLst>
          </p:cNvPr>
          <p:cNvSpPr txBox="1">
            <a:spLocks/>
          </p:cNvSpPr>
          <p:nvPr/>
        </p:nvSpPr>
        <p:spPr>
          <a:xfrm>
            <a:off x="205909" y="3199345"/>
            <a:ext cx="6093079" cy="349678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rgbClr val="4FE18F"/>
              </a:buClr>
              <a:buFont typeface="Arial" panose="020B0604020202020204" pitchFamily="34" charset="0"/>
              <a:buChar char="•"/>
              <a:defRPr sz="2800" kern="1200">
                <a:solidFill>
                  <a:srgbClr val="002D30"/>
                </a:solidFill>
                <a:latin typeface="Derailed" panose="020B0503030101060003" pitchFamily="34" charset="77"/>
                <a:ea typeface="+mn-ea"/>
                <a:cs typeface="+mn-cs"/>
              </a:defRPr>
            </a:lvl1pPr>
            <a:lvl2pPr marL="685800" indent="-228600" algn="l" defTabSz="914400" rtl="0" eaLnBrk="1" latinLnBrk="0" hangingPunct="1">
              <a:lnSpc>
                <a:spcPct val="90000"/>
              </a:lnSpc>
              <a:spcBef>
                <a:spcPts val="500"/>
              </a:spcBef>
              <a:buClr>
                <a:srgbClr val="4FE18F"/>
              </a:buClr>
              <a:buFont typeface="Arial" panose="020B0604020202020204" pitchFamily="34" charset="0"/>
              <a:buChar char="•"/>
              <a:defRPr sz="2400" kern="1200">
                <a:solidFill>
                  <a:srgbClr val="002D30"/>
                </a:solidFill>
                <a:latin typeface="Derailed" panose="020B0503030101060003" pitchFamily="34" charset="77"/>
                <a:ea typeface="+mn-ea"/>
                <a:cs typeface="+mn-cs"/>
              </a:defRPr>
            </a:lvl2pPr>
            <a:lvl3pPr marL="1143000" indent="-228600" algn="l" defTabSz="914400" rtl="0" eaLnBrk="1" latinLnBrk="0" hangingPunct="1">
              <a:lnSpc>
                <a:spcPct val="90000"/>
              </a:lnSpc>
              <a:spcBef>
                <a:spcPts val="500"/>
              </a:spcBef>
              <a:buClr>
                <a:srgbClr val="4FE18F"/>
              </a:buClr>
              <a:buFont typeface="Arial" panose="020B0604020202020204" pitchFamily="34" charset="0"/>
              <a:buChar char="•"/>
              <a:defRPr sz="2000" kern="1200">
                <a:solidFill>
                  <a:srgbClr val="002D30"/>
                </a:solidFill>
                <a:latin typeface="Derailed" panose="020B0503030101060003" pitchFamily="34" charset="77"/>
                <a:ea typeface="+mn-ea"/>
                <a:cs typeface="+mn-cs"/>
              </a:defRPr>
            </a:lvl3pPr>
            <a:lvl4pPr marL="1600200" indent="-228600" algn="l" defTabSz="914400" rtl="0" eaLnBrk="1" latinLnBrk="0" hangingPunct="1">
              <a:lnSpc>
                <a:spcPct val="90000"/>
              </a:lnSpc>
              <a:spcBef>
                <a:spcPts val="500"/>
              </a:spcBef>
              <a:buClr>
                <a:srgbClr val="4FE18F"/>
              </a:buClr>
              <a:buFont typeface="Arial" panose="020B0604020202020204" pitchFamily="34" charset="0"/>
              <a:buChar char="•"/>
              <a:defRPr sz="1800" kern="1200">
                <a:solidFill>
                  <a:srgbClr val="002D30"/>
                </a:solidFill>
                <a:latin typeface="Derailed" panose="020B0503030101060003" pitchFamily="34" charset="77"/>
                <a:ea typeface="+mn-ea"/>
                <a:cs typeface="+mn-cs"/>
              </a:defRPr>
            </a:lvl4pPr>
            <a:lvl5pPr marL="2057400" indent="-228600" algn="l" defTabSz="914400" rtl="0" eaLnBrk="1" latinLnBrk="0" hangingPunct="1">
              <a:lnSpc>
                <a:spcPct val="90000"/>
              </a:lnSpc>
              <a:spcBef>
                <a:spcPts val="500"/>
              </a:spcBef>
              <a:buClr>
                <a:srgbClr val="4FE18F"/>
              </a:buClr>
              <a:buFont typeface="Arial" panose="020B0604020202020204" pitchFamily="34" charset="0"/>
              <a:buChar char="•"/>
              <a:defRPr sz="1800" kern="1200">
                <a:solidFill>
                  <a:srgbClr val="002D30"/>
                </a:solidFill>
                <a:latin typeface="Derailed"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dirty="0">
                <a:latin typeface="Derailed"/>
              </a:rPr>
              <a:t>€30M investment</a:t>
            </a:r>
          </a:p>
          <a:p>
            <a:pPr marL="342900" indent="-342900"/>
            <a:r>
              <a:rPr lang="en-US" dirty="0">
                <a:latin typeface="Derailed"/>
              </a:rPr>
              <a:t>€50M innovation facility</a:t>
            </a:r>
          </a:p>
          <a:p>
            <a:pPr marL="342900" indent="-342900"/>
            <a:r>
              <a:rPr lang="en-US" dirty="0">
                <a:latin typeface="Derailed"/>
              </a:rPr>
              <a:t>Innovation by harnessing:</a:t>
            </a:r>
          </a:p>
          <a:p>
            <a:pPr marL="800100" lvl="1" indent="-342900"/>
            <a:r>
              <a:rPr lang="en-US" dirty="0">
                <a:latin typeface="Derailed"/>
              </a:rPr>
              <a:t>data science experts</a:t>
            </a:r>
          </a:p>
          <a:p>
            <a:pPr marL="800100" lvl="1" indent="-342900"/>
            <a:r>
              <a:rPr lang="en-US" dirty="0">
                <a:latin typeface="Derailed"/>
              </a:rPr>
              <a:t>public &amp; private sector</a:t>
            </a:r>
          </a:p>
          <a:p>
            <a:pPr marL="800100" lvl="1" indent="-342900"/>
            <a:r>
              <a:rPr lang="en-US" dirty="0">
                <a:latin typeface="Derailed"/>
              </a:rPr>
              <a:t>researchers</a:t>
            </a:r>
          </a:p>
          <a:p>
            <a:pPr marL="800100" lvl="1" indent="-342900"/>
            <a:r>
              <a:rPr lang="en-US" dirty="0">
                <a:latin typeface="Derailed"/>
              </a:rPr>
              <a:t>students</a:t>
            </a:r>
            <a:endParaRPr lang="en-US" dirty="0"/>
          </a:p>
        </p:txBody>
      </p:sp>
    </p:spTree>
    <p:extLst>
      <p:ext uri="{BB962C8B-B14F-4D97-AF65-F5344CB8AC3E}">
        <p14:creationId xmlns:p14="http://schemas.microsoft.com/office/powerpoint/2010/main" val="2524932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010D97-54FC-8797-C5B5-20B4F98D41FD}"/>
              </a:ext>
            </a:extLst>
          </p:cNvPr>
          <p:cNvPicPr>
            <a:picLocks noChangeAspect="1"/>
          </p:cNvPicPr>
          <p:nvPr/>
        </p:nvPicPr>
        <p:blipFill rotWithShape="1">
          <a:blip r:embed="rId3">
            <a:extLst>
              <a:ext uri="{28A0092B-C50C-407E-A947-70E740481C1C}">
                <a14:useLocalDpi xmlns:a14="http://schemas.microsoft.com/office/drawing/2010/main" val="0"/>
              </a:ext>
            </a:extLst>
          </a:blip>
          <a:srcRect l="2162"/>
          <a:stretch/>
        </p:blipFill>
        <p:spPr>
          <a:xfrm>
            <a:off x="2109693" y="-1"/>
            <a:ext cx="10082307" cy="6857164"/>
          </a:xfrm>
          <a:prstGeom prst="rect">
            <a:avLst/>
          </a:prstGeom>
        </p:spPr>
      </p:pic>
      <p:sp>
        <p:nvSpPr>
          <p:cNvPr id="3" name="TextBox 2">
            <a:extLst>
              <a:ext uri="{FF2B5EF4-FFF2-40B4-BE49-F238E27FC236}">
                <a16:creationId xmlns:a16="http://schemas.microsoft.com/office/drawing/2014/main" id="{EF107760-6452-E3A0-C4C1-B9125AE3AC6D}"/>
              </a:ext>
            </a:extLst>
          </p:cNvPr>
          <p:cNvSpPr txBox="1"/>
          <p:nvPr/>
        </p:nvSpPr>
        <p:spPr>
          <a:xfrm>
            <a:off x="28466" y="1838036"/>
            <a:ext cx="1919366" cy="1754326"/>
          </a:xfrm>
          <a:prstGeom prst="rect">
            <a:avLst/>
          </a:prstGeom>
          <a:noFill/>
        </p:spPr>
        <p:txBody>
          <a:bodyPr wrap="square">
            <a:spAutoFit/>
          </a:bodyPr>
          <a:lstStyle/>
          <a:p>
            <a:r>
              <a:rPr lang="en-GB" dirty="0"/>
              <a:t>Skills:</a:t>
            </a:r>
          </a:p>
          <a:p>
            <a:r>
              <a:rPr lang="en-GB" dirty="0"/>
              <a:t>Statistics</a:t>
            </a:r>
          </a:p>
          <a:p>
            <a:r>
              <a:rPr lang="en-GB" dirty="0"/>
              <a:t>Data Engineering</a:t>
            </a:r>
          </a:p>
          <a:p>
            <a:r>
              <a:rPr lang="en-GB" dirty="0"/>
              <a:t>Visualisation</a:t>
            </a:r>
          </a:p>
          <a:p>
            <a:r>
              <a:rPr lang="en-GB" dirty="0"/>
              <a:t>Machine Learning</a:t>
            </a:r>
          </a:p>
          <a:p>
            <a:r>
              <a:rPr lang="en-GB" dirty="0"/>
              <a:t>AI</a:t>
            </a:r>
          </a:p>
        </p:txBody>
      </p:sp>
      <p:pic>
        <p:nvPicPr>
          <p:cNvPr id="2" name="Picture 1">
            <a:extLst>
              <a:ext uri="{FF2B5EF4-FFF2-40B4-BE49-F238E27FC236}">
                <a16:creationId xmlns:a16="http://schemas.microsoft.com/office/drawing/2014/main" id="{35DC7038-052F-B187-F137-2B2533D6349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4011" y="92819"/>
            <a:ext cx="1768276" cy="1377394"/>
          </a:xfrm>
          <a:prstGeom prst="rect">
            <a:avLst/>
          </a:prstGeom>
        </p:spPr>
      </p:pic>
    </p:spTree>
    <p:extLst>
      <p:ext uri="{BB962C8B-B14F-4D97-AF65-F5344CB8AC3E}">
        <p14:creationId xmlns:p14="http://schemas.microsoft.com/office/powerpoint/2010/main" val="1476853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97AC1-6AF8-C145-939A-B5178D3CCED3}"/>
              </a:ext>
            </a:extLst>
          </p:cNvPr>
          <p:cNvSpPr>
            <a:spLocks noGrp="1"/>
          </p:cNvSpPr>
          <p:nvPr>
            <p:ph type="title"/>
          </p:nvPr>
        </p:nvSpPr>
        <p:spPr/>
        <p:txBody>
          <a:bodyPr/>
          <a:lstStyle/>
          <a:p>
            <a:r>
              <a:rPr lang="en-GB" sz="3200" dirty="0"/>
              <a:t>Collaborators: Private Sector</a:t>
            </a:r>
            <a:endParaRPr lang="en-US" sz="3200" dirty="0"/>
          </a:p>
        </p:txBody>
      </p:sp>
      <p:cxnSp>
        <p:nvCxnSpPr>
          <p:cNvPr id="8" name="Straight Connector 7">
            <a:extLst>
              <a:ext uri="{FF2B5EF4-FFF2-40B4-BE49-F238E27FC236}">
                <a16:creationId xmlns:a16="http://schemas.microsoft.com/office/drawing/2014/main" id="{9EB8BD46-2A20-0A4F-B028-A5AFD273459A}"/>
              </a:ext>
            </a:extLst>
          </p:cNvPr>
          <p:cNvCxnSpPr>
            <a:cxnSpLocks/>
          </p:cNvCxnSpPr>
          <p:nvPr/>
        </p:nvCxnSpPr>
        <p:spPr>
          <a:xfrm>
            <a:off x="835161" y="3146059"/>
            <a:ext cx="10708850" cy="0"/>
          </a:xfrm>
          <a:prstGeom prst="line">
            <a:avLst/>
          </a:prstGeom>
          <a:ln>
            <a:solidFill>
              <a:srgbClr val="00B2A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51FEF37-8319-5D44-B83E-504C6B67ADB7}"/>
              </a:ext>
            </a:extLst>
          </p:cNvPr>
          <p:cNvCxnSpPr>
            <a:cxnSpLocks/>
          </p:cNvCxnSpPr>
          <p:nvPr/>
        </p:nvCxnSpPr>
        <p:spPr>
          <a:xfrm>
            <a:off x="820131" y="2068934"/>
            <a:ext cx="10708850" cy="0"/>
          </a:xfrm>
          <a:prstGeom prst="line">
            <a:avLst/>
          </a:prstGeom>
          <a:ln>
            <a:solidFill>
              <a:srgbClr val="00B2A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21D695-7BD3-5049-90B9-6A52DF148FEA}"/>
              </a:ext>
            </a:extLst>
          </p:cNvPr>
          <p:cNvCxnSpPr>
            <a:cxnSpLocks/>
          </p:cNvCxnSpPr>
          <p:nvPr/>
        </p:nvCxnSpPr>
        <p:spPr>
          <a:xfrm>
            <a:off x="835161" y="4189780"/>
            <a:ext cx="10708850" cy="0"/>
          </a:xfrm>
          <a:prstGeom prst="line">
            <a:avLst/>
          </a:prstGeom>
          <a:ln>
            <a:solidFill>
              <a:srgbClr val="00B2AF"/>
            </a:solidFill>
          </a:ln>
        </p:spPr>
        <p:style>
          <a:lnRef idx="1">
            <a:schemeClr val="accent1"/>
          </a:lnRef>
          <a:fillRef idx="0">
            <a:schemeClr val="accent1"/>
          </a:fillRef>
          <a:effectRef idx="0">
            <a:schemeClr val="accent1"/>
          </a:effectRef>
          <a:fontRef idx="minor">
            <a:schemeClr val="tx1"/>
          </a:fontRef>
        </p:style>
      </p:cxnSp>
      <p:pic>
        <p:nvPicPr>
          <p:cNvPr id="95" name="Picture 94">
            <a:extLst>
              <a:ext uri="{FF2B5EF4-FFF2-40B4-BE49-F238E27FC236}">
                <a16:creationId xmlns:a16="http://schemas.microsoft.com/office/drawing/2014/main" id="{BD27D8E2-686F-4E6D-B8EE-F45DE8CC0E5D}"/>
              </a:ext>
            </a:extLst>
          </p:cNvPr>
          <p:cNvPicPr>
            <a:picLocks noChangeAspect="1"/>
          </p:cNvPicPr>
          <p:nvPr/>
        </p:nvPicPr>
        <p:blipFill rotWithShape="1">
          <a:blip r:embed="rId3"/>
          <a:srcRect l="13290" t="18487" r="14898" b="13116"/>
          <a:stretch/>
        </p:blipFill>
        <p:spPr>
          <a:xfrm>
            <a:off x="10093030" y="1260420"/>
            <a:ext cx="1465690" cy="743314"/>
          </a:xfrm>
          <a:prstGeom prst="rect">
            <a:avLst/>
          </a:prstGeom>
        </p:spPr>
      </p:pic>
      <p:cxnSp>
        <p:nvCxnSpPr>
          <p:cNvPr id="25" name="Straight Connector 24">
            <a:extLst>
              <a:ext uri="{FF2B5EF4-FFF2-40B4-BE49-F238E27FC236}">
                <a16:creationId xmlns:a16="http://schemas.microsoft.com/office/drawing/2014/main" id="{71DD9B05-955E-4380-96AF-D687F8DDA775}"/>
              </a:ext>
            </a:extLst>
          </p:cNvPr>
          <p:cNvCxnSpPr>
            <a:cxnSpLocks/>
          </p:cNvCxnSpPr>
          <p:nvPr/>
        </p:nvCxnSpPr>
        <p:spPr>
          <a:xfrm>
            <a:off x="835161" y="5225844"/>
            <a:ext cx="10708850" cy="0"/>
          </a:xfrm>
          <a:prstGeom prst="line">
            <a:avLst/>
          </a:prstGeom>
          <a:ln>
            <a:solidFill>
              <a:srgbClr val="00B2AF"/>
            </a:solidFill>
          </a:ln>
        </p:spPr>
        <p:style>
          <a:lnRef idx="1">
            <a:schemeClr val="accent1"/>
          </a:lnRef>
          <a:fillRef idx="0">
            <a:schemeClr val="accent1"/>
          </a:fillRef>
          <a:effectRef idx="0">
            <a:schemeClr val="accent1"/>
          </a:effectRef>
          <a:fontRef idx="minor">
            <a:schemeClr val="tx1"/>
          </a:fontRef>
        </p:style>
      </p:cxnSp>
      <p:pic>
        <p:nvPicPr>
          <p:cNvPr id="26" name="Picture 25" descr="Logo, company name&#10;&#10;Description automatically generated">
            <a:extLst>
              <a:ext uri="{FF2B5EF4-FFF2-40B4-BE49-F238E27FC236}">
                <a16:creationId xmlns:a16="http://schemas.microsoft.com/office/drawing/2014/main" id="{9888D5C3-3AB1-4BBC-B803-963980723F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8660" y="5282009"/>
            <a:ext cx="1356010" cy="740590"/>
          </a:xfrm>
          <a:prstGeom prst="rect">
            <a:avLst/>
          </a:prstGeom>
        </p:spPr>
      </p:pic>
      <p:pic>
        <p:nvPicPr>
          <p:cNvPr id="28" name="Picture 27">
            <a:extLst>
              <a:ext uri="{FF2B5EF4-FFF2-40B4-BE49-F238E27FC236}">
                <a16:creationId xmlns:a16="http://schemas.microsoft.com/office/drawing/2014/main" id="{0813F180-B0EB-4C72-B845-883C606AC293}"/>
              </a:ext>
            </a:extLst>
          </p:cNvPr>
          <p:cNvPicPr>
            <a:picLocks noChangeAspect="1"/>
          </p:cNvPicPr>
          <p:nvPr/>
        </p:nvPicPr>
        <p:blipFill>
          <a:blip r:embed="rId5"/>
          <a:stretch>
            <a:fillRect/>
          </a:stretch>
        </p:blipFill>
        <p:spPr>
          <a:xfrm>
            <a:off x="742493" y="2349915"/>
            <a:ext cx="1862815" cy="557485"/>
          </a:xfrm>
          <a:prstGeom prst="rect">
            <a:avLst/>
          </a:prstGeom>
        </p:spPr>
      </p:pic>
      <p:pic>
        <p:nvPicPr>
          <p:cNvPr id="30" name="Picture 29">
            <a:extLst>
              <a:ext uri="{FF2B5EF4-FFF2-40B4-BE49-F238E27FC236}">
                <a16:creationId xmlns:a16="http://schemas.microsoft.com/office/drawing/2014/main" id="{28566B18-3159-4A50-81CF-871F5047368F}"/>
              </a:ext>
            </a:extLst>
          </p:cNvPr>
          <p:cNvPicPr>
            <a:picLocks noChangeAspect="1"/>
          </p:cNvPicPr>
          <p:nvPr/>
        </p:nvPicPr>
        <p:blipFill rotWithShape="1">
          <a:blip r:embed="rId6"/>
          <a:srcRect l="11977" t="-243" r="17605" b="-1"/>
          <a:stretch/>
        </p:blipFill>
        <p:spPr>
          <a:xfrm>
            <a:off x="2595592" y="2165931"/>
            <a:ext cx="914401" cy="886256"/>
          </a:xfrm>
          <a:prstGeom prst="rect">
            <a:avLst/>
          </a:prstGeom>
        </p:spPr>
      </p:pic>
      <p:pic>
        <p:nvPicPr>
          <p:cNvPr id="31" name="Picture 30">
            <a:extLst>
              <a:ext uri="{FF2B5EF4-FFF2-40B4-BE49-F238E27FC236}">
                <a16:creationId xmlns:a16="http://schemas.microsoft.com/office/drawing/2014/main" id="{4CD65B1F-E90C-4F13-AFC0-6ABDCF2CD662}"/>
              </a:ext>
            </a:extLst>
          </p:cNvPr>
          <p:cNvPicPr>
            <a:picLocks noChangeAspect="1"/>
          </p:cNvPicPr>
          <p:nvPr/>
        </p:nvPicPr>
        <p:blipFill>
          <a:blip r:embed="rId7"/>
          <a:stretch>
            <a:fillRect/>
          </a:stretch>
        </p:blipFill>
        <p:spPr>
          <a:xfrm>
            <a:off x="3605016" y="2446475"/>
            <a:ext cx="1388938" cy="353491"/>
          </a:xfrm>
          <a:prstGeom prst="rect">
            <a:avLst/>
          </a:prstGeom>
        </p:spPr>
      </p:pic>
      <p:pic>
        <p:nvPicPr>
          <p:cNvPr id="32" name="Picture 31">
            <a:extLst>
              <a:ext uri="{FF2B5EF4-FFF2-40B4-BE49-F238E27FC236}">
                <a16:creationId xmlns:a16="http://schemas.microsoft.com/office/drawing/2014/main" id="{EC2BF8F4-B9A2-4121-A258-19ECE31FB3D6}"/>
              </a:ext>
            </a:extLst>
          </p:cNvPr>
          <p:cNvPicPr>
            <a:picLocks noChangeAspect="1"/>
          </p:cNvPicPr>
          <p:nvPr/>
        </p:nvPicPr>
        <p:blipFill>
          <a:blip r:embed="rId8"/>
          <a:stretch>
            <a:fillRect/>
          </a:stretch>
        </p:blipFill>
        <p:spPr>
          <a:xfrm>
            <a:off x="5106343" y="2286793"/>
            <a:ext cx="1638615" cy="551865"/>
          </a:xfrm>
          <a:prstGeom prst="rect">
            <a:avLst/>
          </a:prstGeom>
        </p:spPr>
      </p:pic>
      <p:pic>
        <p:nvPicPr>
          <p:cNvPr id="33" name="Picture 32">
            <a:extLst>
              <a:ext uri="{FF2B5EF4-FFF2-40B4-BE49-F238E27FC236}">
                <a16:creationId xmlns:a16="http://schemas.microsoft.com/office/drawing/2014/main" id="{D3EDA1C0-3D2E-4134-9351-EE6A5AF706F2}"/>
              </a:ext>
            </a:extLst>
          </p:cNvPr>
          <p:cNvPicPr>
            <a:picLocks noChangeAspect="1"/>
          </p:cNvPicPr>
          <p:nvPr/>
        </p:nvPicPr>
        <p:blipFill>
          <a:blip r:embed="rId9"/>
          <a:stretch>
            <a:fillRect/>
          </a:stretch>
        </p:blipFill>
        <p:spPr>
          <a:xfrm>
            <a:off x="6916039" y="2445336"/>
            <a:ext cx="1693217" cy="461786"/>
          </a:xfrm>
          <a:prstGeom prst="rect">
            <a:avLst/>
          </a:prstGeom>
        </p:spPr>
      </p:pic>
      <p:pic>
        <p:nvPicPr>
          <p:cNvPr id="34" name="Picture 33" descr="Logo&#10;&#10;Description automatically generated">
            <a:extLst>
              <a:ext uri="{FF2B5EF4-FFF2-40B4-BE49-F238E27FC236}">
                <a16:creationId xmlns:a16="http://schemas.microsoft.com/office/drawing/2014/main" id="{86D43E1E-0E36-491A-8370-1962CF79083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77991" y="1474556"/>
            <a:ext cx="1138553" cy="433480"/>
          </a:xfrm>
          <a:prstGeom prst="rect">
            <a:avLst/>
          </a:prstGeom>
        </p:spPr>
      </p:pic>
      <p:pic>
        <p:nvPicPr>
          <p:cNvPr id="35" name="Picture 34">
            <a:extLst>
              <a:ext uri="{FF2B5EF4-FFF2-40B4-BE49-F238E27FC236}">
                <a16:creationId xmlns:a16="http://schemas.microsoft.com/office/drawing/2014/main" id="{C4FD1F02-A639-4F5C-92C0-80083DDC9097}"/>
              </a:ext>
            </a:extLst>
          </p:cNvPr>
          <p:cNvPicPr>
            <a:picLocks noChangeAspect="1"/>
          </p:cNvPicPr>
          <p:nvPr/>
        </p:nvPicPr>
        <p:blipFill rotWithShape="1">
          <a:blip r:embed="rId11"/>
          <a:srcRect t="22352"/>
          <a:stretch/>
        </p:blipFill>
        <p:spPr>
          <a:xfrm>
            <a:off x="5356383" y="1320660"/>
            <a:ext cx="1559656" cy="636772"/>
          </a:xfrm>
          <a:prstGeom prst="rect">
            <a:avLst/>
          </a:prstGeom>
        </p:spPr>
      </p:pic>
      <p:pic>
        <p:nvPicPr>
          <p:cNvPr id="36" name="Picture 35" descr="Logo, icon&#10;&#10;Description automatically generated">
            <a:extLst>
              <a:ext uri="{FF2B5EF4-FFF2-40B4-BE49-F238E27FC236}">
                <a16:creationId xmlns:a16="http://schemas.microsoft.com/office/drawing/2014/main" id="{AB9D8A3F-7D6B-46B6-A089-1703B9E2A42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09470" y="3536426"/>
            <a:ext cx="1648666" cy="337841"/>
          </a:xfrm>
          <a:prstGeom prst="rect">
            <a:avLst/>
          </a:prstGeom>
        </p:spPr>
      </p:pic>
      <p:pic>
        <p:nvPicPr>
          <p:cNvPr id="37" name="Picture 36">
            <a:extLst>
              <a:ext uri="{FF2B5EF4-FFF2-40B4-BE49-F238E27FC236}">
                <a16:creationId xmlns:a16="http://schemas.microsoft.com/office/drawing/2014/main" id="{08838AC6-7E1B-4F2C-AE1D-ED6CBA797684}"/>
              </a:ext>
            </a:extLst>
          </p:cNvPr>
          <p:cNvPicPr>
            <a:picLocks noChangeAspect="1"/>
          </p:cNvPicPr>
          <p:nvPr/>
        </p:nvPicPr>
        <p:blipFill rotWithShape="1">
          <a:blip r:embed="rId13"/>
          <a:srcRect b="9700"/>
          <a:stretch/>
        </p:blipFill>
        <p:spPr>
          <a:xfrm>
            <a:off x="750473" y="1412449"/>
            <a:ext cx="1351444" cy="509948"/>
          </a:xfrm>
          <a:prstGeom prst="rect">
            <a:avLst/>
          </a:prstGeom>
        </p:spPr>
      </p:pic>
      <p:pic>
        <p:nvPicPr>
          <p:cNvPr id="38" name="Picture 37">
            <a:extLst>
              <a:ext uri="{FF2B5EF4-FFF2-40B4-BE49-F238E27FC236}">
                <a16:creationId xmlns:a16="http://schemas.microsoft.com/office/drawing/2014/main" id="{F6C32F0B-373C-4F09-930D-0B28E848ACC0}"/>
              </a:ext>
            </a:extLst>
          </p:cNvPr>
          <p:cNvPicPr>
            <a:picLocks noChangeAspect="1"/>
          </p:cNvPicPr>
          <p:nvPr/>
        </p:nvPicPr>
        <p:blipFill>
          <a:blip r:embed="rId14"/>
          <a:stretch>
            <a:fillRect/>
          </a:stretch>
        </p:blipFill>
        <p:spPr>
          <a:xfrm>
            <a:off x="2098970" y="1249024"/>
            <a:ext cx="1374675" cy="769818"/>
          </a:xfrm>
          <a:prstGeom prst="rect">
            <a:avLst/>
          </a:prstGeom>
        </p:spPr>
      </p:pic>
      <p:pic>
        <p:nvPicPr>
          <p:cNvPr id="39" name="Picture 38">
            <a:extLst>
              <a:ext uri="{FF2B5EF4-FFF2-40B4-BE49-F238E27FC236}">
                <a16:creationId xmlns:a16="http://schemas.microsoft.com/office/drawing/2014/main" id="{7C73F74E-EDCF-4348-A747-6F94ADB54E90}"/>
              </a:ext>
            </a:extLst>
          </p:cNvPr>
          <p:cNvPicPr>
            <a:picLocks noChangeAspect="1"/>
          </p:cNvPicPr>
          <p:nvPr/>
        </p:nvPicPr>
        <p:blipFill rotWithShape="1">
          <a:blip r:embed="rId15"/>
          <a:srcRect t="22617" b="23059"/>
          <a:stretch/>
        </p:blipFill>
        <p:spPr>
          <a:xfrm>
            <a:off x="3532141" y="1300886"/>
            <a:ext cx="1697377" cy="690668"/>
          </a:xfrm>
          <a:prstGeom prst="rect">
            <a:avLst/>
          </a:prstGeom>
        </p:spPr>
      </p:pic>
      <p:pic>
        <p:nvPicPr>
          <p:cNvPr id="40" name="Picture 39" descr="A picture containing logo&#10;&#10;Description automatically generated">
            <a:extLst>
              <a:ext uri="{FF2B5EF4-FFF2-40B4-BE49-F238E27FC236}">
                <a16:creationId xmlns:a16="http://schemas.microsoft.com/office/drawing/2014/main" id="{603DA376-9569-424A-9768-AA334064D9C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620089" y="3350115"/>
            <a:ext cx="2369209" cy="712132"/>
          </a:xfrm>
          <a:prstGeom prst="rect">
            <a:avLst/>
          </a:prstGeom>
        </p:spPr>
      </p:pic>
      <p:pic>
        <p:nvPicPr>
          <p:cNvPr id="41" name="Picture 40" descr="Graphical user interface&#10;&#10;Description automatically generated with low confidence">
            <a:extLst>
              <a:ext uri="{FF2B5EF4-FFF2-40B4-BE49-F238E27FC236}">
                <a16:creationId xmlns:a16="http://schemas.microsoft.com/office/drawing/2014/main" id="{7C06A98D-9389-4F4D-B4EB-0292426089B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025397" y="3276211"/>
            <a:ext cx="1932219" cy="776542"/>
          </a:xfrm>
          <a:prstGeom prst="rect">
            <a:avLst/>
          </a:prstGeom>
        </p:spPr>
      </p:pic>
      <p:pic>
        <p:nvPicPr>
          <p:cNvPr id="42" name="Picture 41" descr="Logo&#10;&#10;Description automatically generated">
            <a:extLst>
              <a:ext uri="{FF2B5EF4-FFF2-40B4-BE49-F238E27FC236}">
                <a16:creationId xmlns:a16="http://schemas.microsoft.com/office/drawing/2014/main" id="{5369DA0F-93F3-4EFA-813F-3A82CCBC727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861944" y="4504701"/>
            <a:ext cx="1475807" cy="515361"/>
          </a:xfrm>
          <a:prstGeom prst="rect">
            <a:avLst/>
          </a:prstGeom>
        </p:spPr>
      </p:pic>
      <p:pic>
        <p:nvPicPr>
          <p:cNvPr id="43" name="Picture 42" descr="Graphical user interface, text, application, chat or text message&#10;&#10;Description automatically generated">
            <a:extLst>
              <a:ext uri="{FF2B5EF4-FFF2-40B4-BE49-F238E27FC236}">
                <a16:creationId xmlns:a16="http://schemas.microsoft.com/office/drawing/2014/main" id="{B65FF014-DB0A-420A-8E1B-12801D7E532F}"/>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50789" y="4887435"/>
            <a:ext cx="1509605" cy="1509605"/>
          </a:xfrm>
          <a:prstGeom prst="rect">
            <a:avLst/>
          </a:prstGeom>
        </p:spPr>
      </p:pic>
      <p:pic>
        <p:nvPicPr>
          <p:cNvPr id="44" name="Picture 43" descr="A picture containing text, clipart&#10;&#10;Description automatically generated">
            <a:extLst>
              <a:ext uri="{FF2B5EF4-FFF2-40B4-BE49-F238E27FC236}">
                <a16:creationId xmlns:a16="http://schemas.microsoft.com/office/drawing/2014/main" id="{15FCFA20-E38C-417F-AA53-BF0293E5A6CB}"/>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509993" y="5420235"/>
            <a:ext cx="1323110" cy="405101"/>
          </a:xfrm>
          <a:prstGeom prst="rect">
            <a:avLst/>
          </a:prstGeom>
        </p:spPr>
      </p:pic>
      <p:pic>
        <p:nvPicPr>
          <p:cNvPr id="45" name="Picture 44" descr="A picture containing text, clipart&#10;&#10;Description automatically generated">
            <a:extLst>
              <a:ext uri="{FF2B5EF4-FFF2-40B4-BE49-F238E27FC236}">
                <a16:creationId xmlns:a16="http://schemas.microsoft.com/office/drawing/2014/main" id="{D620932E-D4B0-4421-98AC-AB153A465415}"/>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791278" y="5327520"/>
            <a:ext cx="695079" cy="695079"/>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08C5FAB2-DCC9-430A-9435-C0DA7996FEB7}"/>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400000" y="1681690"/>
            <a:ext cx="1847785" cy="1847785"/>
          </a:xfrm>
          <a:prstGeom prst="rect">
            <a:avLst/>
          </a:prstGeom>
        </p:spPr>
      </p:pic>
      <p:pic>
        <p:nvPicPr>
          <p:cNvPr id="46" name="Picture 45" descr="A blue and white logo&#10;&#10;Description automatically generated with medium confidence">
            <a:extLst>
              <a:ext uri="{FF2B5EF4-FFF2-40B4-BE49-F238E27FC236}">
                <a16:creationId xmlns:a16="http://schemas.microsoft.com/office/drawing/2014/main" id="{12D88EB0-9198-44F7-B918-8D1FBF21CF57}"/>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0016345" y="2336386"/>
            <a:ext cx="1527666" cy="630326"/>
          </a:xfrm>
          <a:prstGeom prst="rect">
            <a:avLst/>
          </a:prstGeom>
        </p:spPr>
      </p:pic>
      <p:pic>
        <p:nvPicPr>
          <p:cNvPr id="47" name="Picture 46" descr="Logo&#10;&#10;Description automatically generated">
            <a:extLst>
              <a:ext uri="{FF2B5EF4-FFF2-40B4-BE49-F238E27FC236}">
                <a16:creationId xmlns:a16="http://schemas.microsoft.com/office/drawing/2014/main" id="{8164F810-E3DD-4516-A6F6-5080808A4C98}"/>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595592" y="4426446"/>
            <a:ext cx="1688487" cy="633314"/>
          </a:xfrm>
          <a:prstGeom prst="rect">
            <a:avLst/>
          </a:prstGeom>
        </p:spPr>
      </p:pic>
      <p:pic>
        <p:nvPicPr>
          <p:cNvPr id="48" name="Picture 47" descr="Text&#10;&#10;Description automatically generated">
            <a:extLst>
              <a:ext uri="{FF2B5EF4-FFF2-40B4-BE49-F238E27FC236}">
                <a16:creationId xmlns:a16="http://schemas.microsoft.com/office/drawing/2014/main" id="{0F3692B4-3758-4F55-97DD-A193335441B1}"/>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506039" y="6065932"/>
            <a:ext cx="1337034" cy="449674"/>
          </a:xfrm>
          <a:prstGeom prst="rect">
            <a:avLst/>
          </a:prstGeom>
        </p:spPr>
      </p:pic>
      <p:pic>
        <p:nvPicPr>
          <p:cNvPr id="49" name="Picture 48" descr="A picture containing text, clock, gauge, sign&#10;&#10;Description automatically generated">
            <a:extLst>
              <a:ext uri="{FF2B5EF4-FFF2-40B4-BE49-F238E27FC236}">
                <a16:creationId xmlns:a16="http://schemas.microsoft.com/office/drawing/2014/main" id="{80904EC3-CA3B-4217-B8C5-74BFF632C4BA}"/>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7762647" y="5513195"/>
            <a:ext cx="1894101" cy="307792"/>
          </a:xfrm>
          <a:prstGeom prst="rect">
            <a:avLst/>
          </a:prstGeom>
        </p:spPr>
      </p:pic>
      <p:pic>
        <p:nvPicPr>
          <p:cNvPr id="50" name="Picture 49" descr="A picture containing logo&#10;&#10;Description automatically generated">
            <a:extLst>
              <a:ext uri="{FF2B5EF4-FFF2-40B4-BE49-F238E27FC236}">
                <a16:creationId xmlns:a16="http://schemas.microsoft.com/office/drawing/2014/main" id="{D67EF71F-A6E2-44D8-8E9A-B479706422A1}"/>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792763" y="5441075"/>
            <a:ext cx="862500" cy="449370"/>
          </a:xfrm>
          <a:prstGeom prst="rect">
            <a:avLst/>
          </a:prstGeom>
        </p:spPr>
      </p:pic>
      <p:pic>
        <p:nvPicPr>
          <p:cNvPr id="51" name="Picture 50" descr="Logo&#10;&#10;Description automatically generated">
            <a:extLst>
              <a:ext uri="{FF2B5EF4-FFF2-40B4-BE49-F238E27FC236}">
                <a16:creationId xmlns:a16="http://schemas.microsoft.com/office/drawing/2014/main" id="{3231B52D-9A41-48D9-8DBD-CEBA9A43D085}"/>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942084" y="5385221"/>
            <a:ext cx="1356010" cy="449679"/>
          </a:xfrm>
          <a:prstGeom prst="rect">
            <a:avLst/>
          </a:prstGeom>
        </p:spPr>
      </p:pic>
      <p:pic>
        <p:nvPicPr>
          <p:cNvPr id="52" name="Picture 51" descr="A picture containing text, clipart&#10;&#10;Description automatically generated">
            <a:extLst>
              <a:ext uri="{FF2B5EF4-FFF2-40B4-BE49-F238E27FC236}">
                <a16:creationId xmlns:a16="http://schemas.microsoft.com/office/drawing/2014/main" id="{020AE271-DD92-474C-B44C-62FBCC8CB6B9}"/>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894496" y="4471457"/>
            <a:ext cx="1556794" cy="467038"/>
          </a:xfrm>
          <a:prstGeom prst="rect">
            <a:avLst/>
          </a:prstGeom>
        </p:spPr>
      </p:pic>
      <p:pic>
        <p:nvPicPr>
          <p:cNvPr id="53" name="Picture 52" descr="A picture containing text&#10;&#10;Description automatically generated">
            <a:extLst>
              <a:ext uri="{FF2B5EF4-FFF2-40B4-BE49-F238E27FC236}">
                <a16:creationId xmlns:a16="http://schemas.microsoft.com/office/drawing/2014/main" id="{46F98380-8392-425B-8DEC-5B295471622E}"/>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5307192" y="4606068"/>
            <a:ext cx="2540463" cy="304856"/>
          </a:xfrm>
          <a:prstGeom prst="rect">
            <a:avLst/>
          </a:prstGeom>
        </p:spPr>
      </p:pic>
      <p:pic>
        <p:nvPicPr>
          <p:cNvPr id="54" name="Picture 53" descr="A picture containing text, clipart, sign&#10;&#10;Description automatically generated">
            <a:extLst>
              <a:ext uri="{FF2B5EF4-FFF2-40B4-BE49-F238E27FC236}">
                <a16:creationId xmlns:a16="http://schemas.microsoft.com/office/drawing/2014/main" id="{DD9A8F09-D9C4-4422-B178-29E3C8ABFEC0}"/>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8378496" y="1383115"/>
            <a:ext cx="1790096" cy="510060"/>
          </a:xfrm>
          <a:prstGeom prst="rect">
            <a:avLst/>
          </a:prstGeom>
        </p:spPr>
      </p:pic>
      <p:pic>
        <p:nvPicPr>
          <p:cNvPr id="55" name="Picture 54">
            <a:extLst>
              <a:ext uri="{FF2B5EF4-FFF2-40B4-BE49-F238E27FC236}">
                <a16:creationId xmlns:a16="http://schemas.microsoft.com/office/drawing/2014/main" id="{E61DD198-4968-4F17-BB57-EC751F648F09}"/>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9531756" y="3512617"/>
            <a:ext cx="1791061" cy="373138"/>
          </a:xfrm>
          <a:prstGeom prst="rect">
            <a:avLst/>
          </a:prstGeom>
        </p:spPr>
      </p:pic>
      <p:pic>
        <p:nvPicPr>
          <p:cNvPr id="56" name="Picture 55" descr="A picture containing icon&#10;&#10;Description automatically generated">
            <a:extLst>
              <a:ext uri="{FF2B5EF4-FFF2-40B4-BE49-F238E27FC236}">
                <a16:creationId xmlns:a16="http://schemas.microsoft.com/office/drawing/2014/main" id="{54CF4EEF-F313-40DD-98BD-8039BDF9DC8D}"/>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10593850" y="4610255"/>
            <a:ext cx="935131" cy="362655"/>
          </a:xfrm>
          <a:prstGeom prst="rect">
            <a:avLst/>
          </a:prstGeom>
        </p:spPr>
      </p:pic>
      <p:pic>
        <p:nvPicPr>
          <p:cNvPr id="57" name="Picture 56">
            <a:extLst>
              <a:ext uri="{FF2B5EF4-FFF2-40B4-BE49-F238E27FC236}">
                <a16:creationId xmlns:a16="http://schemas.microsoft.com/office/drawing/2014/main" id="{D69A2855-8B8E-45E1-9934-2C69041AA61B}"/>
              </a:ext>
            </a:extLst>
          </p:cNvPr>
          <p:cNvPicPr>
            <a:picLocks noChangeAspect="1"/>
          </p:cNvPicPr>
          <p:nvPr/>
        </p:nvPicPr>
        <p:blipFill>
          <a:blip r:embed="rId34"/>
          <a:stretch>
            <a:fillRect/>
          </a:stretch>
        </p:blipFill>
        <p:spPr>
          <a:xfrm>
            <a:off x="894496" y="3431201"/>
            <a:ext cx="1286265" cy="412514"/>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A1D0A846-7E86-43F5-BA07-2D645696433C}"/>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4093744" y="3458178"/>
            <a:ext cx="1504841" cy="409026"/>
          </a:xfrm>
          <a:prstGeom prst="rect">
            <a:avLst/>
          </a:prstGeom>
        </p:spPr>
      </p:pic>
      <p:pic>
        <p:nvPicPr>
          <p:cNvPr id="60" name="Picture 59" descr="A red sign with white text&#10;&#10;Description automatically generated with low confidence">
            <a:extLst>
              <a:ext uri="{FF2B5EF4-FFF2-40B4-BE49-F238E27FC236}">
                <a16:creationId xmlns:a16="http://schemas.microsoft.com/office/drawing/2014/main" id="{AF5129F0-7A66-4224-BF96-325A722339B9}"/>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4380829" y="4429901"/>
            <a:ext cx="821911" cy="648397"/>
          </a:xfrm>
          <a:prstGeom prst="rect">
            <a:avLst/>
          </a:prstGeom>
        </p:spPr>
      </p:pic>
      <p:pic>
        <p:nvPicPr>
          <p:cNvPr id="61" name="Picture 60">
            <a:extLst>
              <a:ext uri="{FF2B5EF4-FFF2-40B4-BE49-F238E27FC236}">
                <a16:creationId xmlns:a16="http://schemas.microsoft.com/office/drawing/2014/main" id="{D894C110-9FB5-487E-BAA8-D02CC9F9B58E}"/>
              </a:ext>
            </a:extLst>
          </p:cNvPr>
          <p:cNvPicPr>
            <a:picLocks noChangeAspect="1"/>
          </p:cNvPicPr>
          <p:nvPr/>
        </p:nvPicPr>
        <p:blipFill>
          <a:blip r:embed="rId37"/>
          <a:stretch>
            <a:fillRect/>
          </a:stretch>
        </p:blipFill>
        <p:spPr>
          <a:xfrm>
            <a:off x="9352040" y="4582272"/>
            <a:ext cx="1119149" cy="466312"/>
          </a:xfrm>
          <a:prstGeom prst="rect">
            <a:avLst/>
          </a:prstGeom>
        </p:spPr>
      </p:pic>
      <p:pic>
        <p:nvPicPr>
          <p:cNvPr id="62" name="Picture 61" descr="A picture containing arthropod, linedrawing&#10;&#10;Description automatically generated">
            <a:extLst>
              <a:ext uri="{FF2B5EF4-FFF2-40B4-BE49-F238E27FC236}">
                <a16:creationId xmlns:a16="http://schemas.microsoft.com/office/drawing/2014/main" id="{FD4D855A-DB57-4269-804A-1681ABBBC5BA}"/>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2399237" y="5341436"/>
            <a:ext cx="969935" cy="832976"/>
          </a:xfrm>
          <a:prstGeom prst="rect">
            <a:avLst/>
          </a:prstGeom>
        </p:spPr>
      </p:pic>
    </p:spTree>
    <p:extLst>
      <p:ext uri="{BB962C8B-B14F-4D97-AF65-F5344CB8AC3E}">
        <p14:creationId xmlns:p14="http://schemas.microsoft.com/office/powerpoint/2010/main" val="2552557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30872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7B97AC1-6AF8-C145-939A-B5178D3CCED3}"/>
              </a:ext>
            </a:extLst>
          </p:cNvPr>
          <p:cNvSpPr>
            <a:spLocks noGrp="1"/>
          </p:cNvSpPr>
          <p:nvPr>
            <p:ph type="title"/>
          </p:nvPr>
        </p:nvSpPr>
        <p:spPr>
          <a:xfrm>
            <a:off x="647989" y="-5669"/>
            <a:ext cx="10515600" cy="1067135"/>
          </a:xfrm>
        </p:spPr>
        <p:txBody>
          <a:bodyPr/>
          <a:lstStyle/>
          <a:p>
            <a:r>
              <a:rPr lang="en-GB" sz="3200" dirty="0"/>
              <a:t>Collaborators: Public Sector and 3</a:t>
            </a:r>
            <a:r>
              <a:rPr lang="en-GB" sz="3200" baseline="30000" dirty="0"/>
              <a:t>rd</a:t>
            </a:r>
            <a:r>
              <a:rPr lang="en-GB" sz="3200" dirty="0"/>
              <a:t> Sector</a:t>
            </a:r>
            <a:endParaRPr lang="en-US" sz="3200" dirty="0"/>
          </a:p>
        </p:txBody>
      </p:sp>
      <p:cxnSp>
        <p:nvCxnSpPr>
          <p:cNvPr id="8" name="Straight Connector 7">
            <a:extLst>
              <a:ext uri="{FF2B5EF4-FFF2-40B4-BE49-F238E27FC236}">
                <a16:creationId xmlns:a16="http://schemas.microsoft.com/office/drawing/2014/main" id="{9EB8BD46-2A20-0A4F-B028-A5AFD273459A}"/>
              </a:ext>
            </a:extLst>
          </p:cNvPr>
          <p:cNvCxnSpPr>
            <a:cxnSpLocks/>
          </p:cNvCxnSpPr>
          <p:nvPr/>
        </p:nvCxnSpPr>
        <p:spPr>
          <a:xfrm>
            <a:off x="820131" y="3737729"/>
            <a:ext cx="10708850" cy="0"/>
          </a:xfrm>
          <a:prstGeom prst="line">
            <a:avLst/>
          </a:prstGeom>
          <a:ln>
            <a:solidFill>
              <a:srgbClr val="00B2A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51FEF37-8319-5D44-B83E-504C6B67ADB7}"/>
              </a:ext>
            </a:extLst>
          </p:cNvPr>
          <p:cNvCxnSpPr>
            <a:cxnSpLocks/>
          </p:cNvCxnSpPr>
          <p:nvPr/>
        </p:nvCxnSpPr>
        <p:spPr>
          <a:xfrm>
            <a:off x="820131" y="2652921"/>
            <a:ext cx="10708850" cy="0"/>
          </a:xfrm>
          <a:prstGeom prst="line">
            <a:avLst/>
          </a:prstGeom>
          <a:ln>
            <a:solidFill>
              <a:srgbClr val="00B2A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21D695-7BD3-5049-90B9-6A52DF148FEA}"/>
              </a:ext>
            </a:extLst>
          </p:cNvPr>
          <p:cNvCxnSpPr>
            <a:cxnSpLocks/>
          </p:cNvCxnSpPr>
          <p:nvPr/>
        </p:nvCxnSpPr>
        <p:spPr>
          <a:xfrm>
            <a:off x="820131" y="4873659"/>
            <a:ext cx="10708850" cy="0"/>
          </a:xfrm>
          <a:prstGeom prst="line">
            <a:avLst/>
          </a:prstGeom>
          <a:ln>
            <a:solidFill>
              <a:srgbClr val="00B2AF"/>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69504" y="5711389"/>
            <a:ext cx="1158810" cy="975502"/>
          </a:xfrm>
          <a:prstGeom prst="rect">
            <a:avLst/>
          </a:prstGeom>
        </p:spPr>
      </p:pic>
      <p:pic>
        <p:nvPicPr>
          <p:cNvPr id="25" name="Picture 24" descr="A black background with white text&#10;&#10;Description automatically generated with low confidence">
            <a:extLst>
              <a:ext uri="{FF2B5EF4-FFF2-40B4-BE49-F238E27FC236}">
                <a16:creationId xmlns:a16="http://schemas.microsoft.com/office/drawing/2014/main" id="{5918106A-2C9C-4A8A-959B-74F6C74833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35730" y="2698870"/>
            <a:ext cx="2836140" cy="914656"/>
          </a:xfrm>
          <a:prstGeom prst="rect">
            <a:avLst/>
          </a:prstGeom>
        </p:spPr>
      </p:pic>
      <p:pic>
        <p:nvPicPr>
          <p:cNvPr id="26" name="Picture 25" descr="Text&#10;&#10;Description automatically generated with medium confidence">
            <a:extLst>
              <a:ext uri="{FF2B5EF4-FFF2-40B4-BE49-F238E27FC236}">
                <a16:creationId xmlns:a16="http://schemas.microsoft.com/office/drawing/2014/main" id="{69E413E0-73BB-4B10-BFDA-BC604896E96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11239" y="4005721"/>
            <a:ext cx="3777212" cy="665540"/>
          </a:xfrm>
          <a:prstGeom prst="rect">
            <a:avLst/>
          </a:prstGeom>
        </p:spPr>
      </p:pic>
      <p:pic>
        <p:nvPicPr>
          <p:cNvPr id="28" name="Picture 27" descr="Text&#10;&#10;Description automatically generated with medium confidence">
            <a:extLst>
              <a:ext uri="{FF2B5EF4-FFF2-40B4-BE49-F238E27FC236}">
                <a16:creationId xmlns:a16="http://schemas.microsoft.com/office/drawing/2014/main" id="{85B9B0D0-8B69-4D4E-A2ED-EEA6FFA7D00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92466" y="3832395"/>
            <a:ext cx="1655878" cy="993527"/>
          </a:xfrm>
          <a:prstGeom prst="rect">
            <a:avLst/>
          </a:prstGeom>
        </p:spPr>
      </p:pic>
      <p:pic>
        <p:nvPicPr>
          <p:cNvPr id="30" name="Picture 29" descr="Logo&#10;&#10;Description automatically generated">
            <a:extLst>
              <a:ext uri="{FF2B5EF4-FFF2-40B4-BE49-F238E27FC236}">
                <a16:creationId xmlns:a16="http://schemas.microsoft.com/office/drawing/2014/main" id="{4EC252FB-494C-447F-BD16-32181F1725C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020147" y="3933970"/>
            <a:ext cx="2304515" cy="789567"/>
          </a:xfrm>
          <a:prstGeom prst="rect">
            <a:avLst/>
          </a:prstGeom>
        </p:spPr>
      </p:pic>
      <p:pic>
        <p:nvPicPr>
          <p:cNvPr id="31" name="Picture 30" descr="Logo&#10;&#10;Description automatically generated">
            <a:extLst>
              <a:ext uri="{FF2B5EF4-FFF2-40B4-BE49-F238E27FC236}">
                <a16:creationId xmlns:a16="http://schemas.microsoft.com/office/drawing/2014/main" id="{38B389A7-941C-40C2-8BEF-DCC48611E2F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0749" y="1626183"/>
            <a:ext cx="2472446" cy="701079"/>
          </a:xfrm>
          <a:prstGeom prst="rect">
            <a:avLst/>
          </a:prstGeom>
        </p:spPr>
      </p:pic>
      <p:pic>
        <p:nvPicPr>
          <p:cNvPr id="32" name="Picture 31">
            <a:extLst>
              <a:ext uri="{FF2B5EF4-FFF2-40B4-BE49-F238E27FC236}">
                <a16:creationId xmlns:a16="http://schemas.microsoft.com/office/drawing/2014/main" id="{E5625EE3-AC0E-4B88-8B53-DA6C0014C9E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t="12374" b="17917"/>
          <a:stretch/>
        </p:blipFill>
        <p:spPr>
          <a:xfrm>
            <a:off x="3599205" y="1552059"/>
            <a:ext cx="2655252" cy="828785"/>
          </a:xfrm>
          <a:prstGeom prst="rect">
            <a:avLst/>
          </a:prstGeom>
        </p:spPr>
      </p:pic>
      <p:pic>
        <p:nvPicPr>
          <p:cNvPr id="33" name="Picture 32" descr="Text&#10;&#10;Description automatically generated with medium confidence">
            <a:extLst>
              <a:ext uri="{FF2B5EF4-FFF2-40B4-BE49-F238E27FC236}">
                <a16:creationId xmlns:a16="http://schemas.microsoft.com/office/drawing/2014/main" id="{BD913217-A3E3-44C3-B523-6454FEE0FBE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411142" y="914094"/>
            <a:ext cx="3100727" cy="2192076"/>
          </a:xfrm>
          <a:prstGeom prst="rect">
            <a:avLst/>
          </a:prstGeom>
        </p:spPr>
      </p:pic>
      <p:pic>
        <p:nvPicPr>
          <p:cNvPr id="34" name="Picture 33">
            <a:extLst>
              <a:ext uri="{FF2B5EF4-FFF2-40B4-BE49-F238E27FC236}">
                <a16:creationId xmlns:a16="http://schemas.microsoft.com/office/drawing/2014/main" id="{63AD0F50-4F2A-4AD3-BD9C-130391C7AA7B}"/>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t="15622" b="16349"/>
          <a:stretch/>
        </p:blipFill>
        <p:spPr>
          <a:xfrm>
            <a:off x="547036" y="2798191"/>
            <a:ext cx="2718588" cy="817707"/>
          </a:xfrm>
          <a:prstGeom prst="rect">
            <a:avLst/>
          </a:prstGeom>
        </p:spPr>
      </p:pic>
      <p:pic>
        <p:nvPicPr>
          <p:cNvPr id="35" name="Picture 34">
            <a:extLst>
              <a:ext uri="{FF2B5EF4-FFF2-40B4-BE49-F238E27FC236}">
                <a16:creationId xmlns:a16="http://schemas.microsoft.com/office/drawing/2014/main" id="{7DC5E2FD-C8DE-4458-8DEC-D7DEA827859D}"/>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t="26486" b="25655"/>
          <a:stretch/>
        </p:blipFill>
        <p:spPr>
          <a:xfrm>
            <a:off x="3140824" y="2861849"/>
            <a:ext cx="2640035" cy="804037"/>
          </a:xfrm>
          <a:prstGeom prst="rect">
            <a:avLst/>
          </a:prstGeom>
        </p:spPr>
      </p:pic>
      <p:pic>
        <p:nvPicPr>
          <p:cNvPr id="36" name="Picture 35">
            <a:extLst>
              <a:ext uri="{FF2B5EF4-FFF2-40B4-BE49-F238E27FC236}">
                <a16:creationId xmlns:a16="http://schemas.microsoft.com/office/drawing/2014/main" id="{C87307B0-0F0D-4321-BCB0-B73BF3066B07}"/>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905789" y="2953589"/>
            <a:ext cx="2435991" cy="524520"/>
          </a:xfrm>
          <a:prstGeom prst="rect">
            <a:avLst/>
          </a:prstGeom>
        </p:spPr>
      </p:pic>
      <p:pic>
        <p:nvPicPr>
          <p:cNvPr id="37" name="Picture 36" descr="Logo, company name&#10;&#10;Description automatically generated">
            <a:extLst>
              <a:ext uri="{FF2B5EF4-FFF2-40B4-BE49-F238E27FC236}">
                <a16:creationId xmlns:a16="http://schemas.microsoft.com/office/drawing/2014/main" id="{92AAEF76-0A92-45CB-BA9D-6F2E556C27C6}"/>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668554" y="1645977"/>
            <a:ext cx="1559656" cy="780816"/>
          </a:xfrm>
          <a:prstGeom prst="rect">
            <a:avLst/>
          </a:prstGeom>
        </p:spPr>
      </p:pic>
      <p:pic>
        <p:nvPicPr>
          <p:cNvPr id="38" name="Picture 37" descr="Shape&#10;&#10;Description automatically generated with medium confidence">
            <a:extLst>
              <a:ext uri="{FF2B5EF4-FFF2-40B4-BE49-F238E27FC236}">
                <a16:creationId xmlns:a16="http://schemas.microsoft.com/office/drawing/2014/main" id="{295F824B-7F38-4C28-82E9-67673174BEEA}"/>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982437" y="3918717"/>
            <a:ext cx="1847786" cy="835301"/>
          </a:xfrm>
          <a:prstGeom prst="rect">
            <a:avLst/>
          </a:prstGeom>
        </p:spPr>
      </p:pic>
      <p:pic>
        <p:nvPicPr>
          <p:cNvPr id="40" name="Picture 39" descr="Logo, company name&#10;&#10;Description automatically generated">
            <a:extLst>
              <a:ext uri="{FF2B5EF4-FFF2-40B4-BE49-F238E27FC236}">
                <a16:creationId xmlns:a16="http://schemas.microsoft.com/office/drawing/2014/main" id="{8825E9D6-49E8-47CA-AB8B-7B447C480450}"/>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833676" y="4921397"/>
            <a:ext cx="2896513" cy="1765494"/>
          </a:xfrm>
          <a:prstGeom prst="rect">
            <a:avLst/>
          </a:prstGeom>
        </p:spPr>
      </p:pic>
      <p:pic>
        <p:nvPicPr>
          <p:cNvPr id="41" name="Picture 40" descr="A picture containing text, sign&#10;&#10;Description automatically generated">
            <a:extLst>
              <a:ext uri="{FF2B5EF4-FFF2-40B4-BE49-F238E27FC236}">
                <a16:creationId xmlns:a16="http://schemas.microsoft.com/office/drawing/2014/main" id="{D1D73B26-435F-4536-9E73-73AEFE1F096E}"/>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4888646" y="5456244"/>
            <a:ext cx="2524125" cy="646422"/>
          </a:xfrm>
          <a:prstGeom prst="rect">
            <a:avLst/>
          </a:prstGeom>
        </p:spPr>
      </p:pic>
      <p:pic>
        <p:nvPicPr>
          <p:cNvPr id="11" name="Graphic 10">
            <a:extLst>
              <a:ext uri="{FF2B5EF4-FFF2-40B4-BE49-F238E27FC236}">
                <a16:creationId xmlns:a16="http://schemas.microsoft.com/office/drawing/2014/main" id="{F3B5A7D5-D260-BB36-863A-A001233DC23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115237" y="5433947"/>
            <a:ext cx="2685458" cy="688579"/>
          </a:xfrm>
          <a:prstGeom prst="rect">
            <a:avLst/>
          </a:prstGeom>
        </p:spPr>
      </p:pic>
    </p:spTree>
    <p:extLst>
      <p:ext uri="{BB962C8B-B14F-4D97-AF65-F5344CB8AC3E}">
        <p14:creationId xmlns:p14="http://schemas.microsoft.com/office/powerpoint/2010/main" val="2768939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ICD Slide Template" id="{84E51509-DDB7-403B-BF53-545B8B2C987B}" vid="{800B8444-1BAD-492A-BD31-2BE7C857EB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D4DE02AE332D45AE9312D7C37056C8" ma:contentTypeVersion="19" ma:contentTypeDescription="Create a new document." ma:contentTypeScope="" ma:versionID="581f50f785cd51c1930286543845fe18">
  <xsd:schema xmlns:xsd="http://www.w3.org/2001/XMLSchema" xmlns:xs="http://www.w3.org/2001/XMLSchema" xmlns:p="http://schemas.microsoft.com/office/2006/metadata/properties" xmlns:ns2="14e3c824-21d6-4317-898f-c23a7d933780" xmlns:ns3="674034a2-6761-4717-83d1-34bcc2f81e0e" targetNamespace="http://schemas.microsoft.com/office/2006/metadata/properties" ma:root="true" ma:fieldsID="9b84bdf7ba048461fdfacd173d5878fa" ns2:_="" ns3:_="">
    <xsd:import namespace="14e3c824-21d6-4317-898f-c23a7d933780"/>
    <xsd:import namespace="674034a2-6761-4717-83d1-34bcc2f81e0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Descrip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e3c824-21d6-4317-898f-c23a7d9337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Description" ma:index="19" nillable="true" ma:displayName="Description" ma:description="Workshop for CESI running on 8, 9, 22, 23 and 24 February&#10;" ma:format="Dropdown" ma:internalName="Description">
      <xsd:simpleType>
        <xsd:restriction base="dms:Text">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a7a97d3-a1e8-4e72-aadf-490c0711cbe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4034a2-6761-4717-83d1-34bcc2f81e0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b485a98-3edf-499e-8c2e-21df2e0349cd}" ma:internalName="TaxCatchAll" ma:showField="CatchAllData" ma:web="674034a2-6761-4717-83d1-34bcc2f81e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4e3c824-21d6-4317-898f-c23a7d933780">
      <Terms xmlns="http://schemas.microsoft.com/office/infopath/2007/PartnerControls"/>
    </lcf76f155ced4ddcb4097134ff3c332f>
    <TaxCatchAll xmlns="674034a2-6761-4717-83d1-34bcc2f81e0e" xsi:nil="true"/>
    <Description xmlns="14e3c824-21d6-4317-898f-c23a7d93378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460E89-EE54-497E-A16C-23615CD0A4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e3c824-21d6-4317-898f-c23a7d933780"/>
    <ds:schemaRef ds:uri="674034a2-6761-4717-83d1-34bcc2f81e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7A2C28-BEEB-4854-823B-A04F646F86E2}">
  <ds:schemaRefs>
    <ds:schemaRef ds:uri="14e3c824-21d6-4317-898f-c23a7d933780"/>
    <ds:schemaRef ds:uri="674034a2-6761-4717-83d1-34bcc2f81e0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7B52B53-D8C8-4D44-926B-3A9C1DE76B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1388</TotalTime>
  <Words>1704</Words>
  <Application>Microsoft Macintosh PowerPoint</Application>
  <PresentationFormat>Widescreen</PresentationFormat>
  <Paragraphs>216</Paragraphs>
  <Slides>25</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Calibri Light</vt:lpstr>
      <vt:lpstr>Derailed</vt:lpstr>
      <vt:lpstr>Derailed Black</vt:lpstr>
      <vt:lpstr>Mont</vt:lpstr>
      <vt:lpstr>Montserrat</vt:lpstr>
      <vt:lpstr>Times New Roman</vt:lpstr>
      <vt:lpstr>Office Theme</vt:lpstr>
      <vt:lpstr>   Bridging the Data Skills Gap: The Role of the UK’s National Innovation Centre for Data and its Data Innovation Bootcamp</vt:lpstr>
      <vt:lpstr>PowerPoint Presentation</vt:lpstr>
      <vt:lpstr>PowerPoint Presentation</vt:lpstr>
      <vt:lpstr>PowerPoint Presentation</vt:lpstr>
      <vt:lpstr>PowerPoint Presentation</vt:lpstr>
      <vt:lpstr>PowerPoint Presentation</vt:lpstr>
      <vt:lpstr>PowerPoint Presentation</vt:lpstr>
      <vt:lpstr>Collaborators: Private Sector</vt:lpstr>
      <vt:lpstr>Collaborators: Public Sector and 3rd Sector</vt:lpstr>
      <vt:lpstr>Data Innovation Bootcamps</vt:lpstr>
      <vt:lpstr>In the beginning…</vt:lpstr>
      <vt:lpstr>In the beginning…</vt:lpstr>
      <vt:lpstr>AkzoNobel Global &amp; International® Data Set</vt:lpstr>
      <vt:lpstr>Plotting Vessel Movements</vt:lpstr>
      <vt:lpstr>Data Innovation Bootcamp Outline</vt:lpstr>
      <vt:lpstr>Data Innovation Bootcamps</vt:lpstr>
      <vt:lpstr>Building towards a solution</vt:lpstr>
      <vt:lpstr>PowerPoint Presentation</vt:lpstr>
      <vt:lpstr>PowerPoint Presentation</vt:lpstr>
      <vt:lpstr>PowerPoint Presentation</vt:lpstr>
      <vt:lpstr>Business Model Canvas</vt:lpstr>
      <vt:lpstr>PowerPoint Presentation</vt:lpstr>
      <vt:lpstr>Process </vt:lpstr>
      <vt:lpstr>Benefits</vt:lpstr>
      <vt:lpstr>That’s the end –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Bridging the Data Skills Gap: The Role of the UK’s National Innovation Centre for Data and its Data Innovation Bootcamp</dc:title>
  <dc:creator>Barry Hodgson</dc:creator>
  <cp:lastModifiedBy>Barry Hodgson</cp:lastModifiedBy>
  <cp:revision>8</cp:revision>
  <dcterms:created xsi:type="dcterms:W3CDTF">2024-09-16T03:27:28Z</dcterms:created>
  <dcterms:modified xsi:type="dcterms:W3CDTF">2024-09-17T05:42:11Z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0x010100C1D4DE02AE332D45AE9312D7C37056C8</vt:lpwstr>
  </property>
  <property fmtid="{D5CDD505-2E9C-101B-9397-08002B2CF9AE}" pid="3" name="MediaServiceImageTags">
    <vt:lpwstr/>
  </property>
</Properties>
</file>